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80" r:id="rId24"/>
    <p:sldId id="275" r:id="rId25"/>
    <p:sldId id="276" r:id="rId26"/>
    <p:sldId id="277" r:id="rId27"/>
    <p:sldId id="278" r:id="rId28"/>
    <p:sldId id="279"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1E93"/>
        </a:solidFill>
        <a:effectLst/>
        <a:uFillTx/>
        <a:latin typeface="+mn-lt"/>
        <a:ea typeface="+mn-ea"/>
        <a:cs typeface="+mn-cs"/>
        <a:sym typeface="Arial"/>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1E93"/>
        </a:solidFill>
        <a:effectLst/>
        <a:uFillTx/>
        <a:latin typeface="+mn-lt"/>
        <a:ea typeface="+mn-ea"/>
        <a:cs typeface="+mn-cs"/>
        <a:sym typeface="Arial"/>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1E93"/>
        </a:solidFill>
        <a:effectLst/>
        <a:uFillTx/>
        <a:latin typeface="+mn-lt"/>
        <a:ea typeface="+mn-ea"/>
        <a:cs typeface="+mn-cs"/>
        <a:sym typeface="Arial"/>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1E93"/>
        </a:solidFill>
        <a:effectLst/>
        <a:uFillTx/>
        <a:latin typeface="+mn-lt"/>
        <a:ea typeface="+mn-ea"/>
        <a:cs typeface="+mn-cs"/>
        <a:sym typeface="Arial"/>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1E93"/>
        </a:solidFill>
        <a:effectLst/>
        <a:uFillTx/>
        <a:latin typeface="+mn-lt"/>
        <a:ea typeface="+mn-ea"/>
        <a:cs typeface="+mn-cs"/>
        <a:sym typeface="Arial"/>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1E93"/>
        </a:solidFill>
        <a:effectLst/>
        <a:uFillTx/>
        <a:latin typeface="+mn-lt"/>
        <a:ea typeface="+mn-ea"/>
        <a:cs typeface="+mn-cs"/>
        <a:sym typeface="Arial"/>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1E93"/>
        </a:solidFill>
        <a:effectLst/>
        <a:uFillTx/>
        <a:latin typeface="+mn-lt"/>
        <a:ea typeface="+mn-ea"/>
        <a:cs typeface="+mn-cs"/>
        <a:sym typeface="Arial"/>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1E93"/>
        </a:solidFill>
        <a:effectLst/>
        <a:uFillTx/>
        <a:latin typeface="+mn-lt"/>
        <a:ea typeface="+mn-ea"/>
        <a:cs typeface="+mn-cs"/>
        <a:sym typeface="Arial"/>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1E93"/>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1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125" autoAdjust="0"/>
  </p:normalViewPr>
  <p:slideViewPr>
    <p:cSldViewPr snapToGrid="0">
      <p:cViewPr varScale="1">
        <p:scale>
          <a:sx n="31" d="100"/>
          <a:sy n="31" d="100"/>
        </p:scale>
        <p:origin x="83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ln>
                  <a:noFill/>
                </a:ln>
                <a:solidFill>
                  <a:srgbClr val="261E93"/>
                </a:solidFill>
                <a:latin typeface="+mn-lt"/>
                <a:ea typeface="+mn-ea"/>
                <a:cs typeface="+mn-cs"/>
              </a:defRPr>
            </a:pPr>
            <a:r>
              <a:rPr lang="en-US" sz="3600" b="0" i="0" dirty="0">
                <a:solidFill>
                  <a:srgbClr val="261E93"/>
                </a:solidFill>
                <a:latin typeface="Rebond Grotesque" pitchFamily="2" charset="77"/>
                <a:ea typeface="Rebond Grotesque" pitchFamily="2" charset="77"/>
              </a:rPr>
              <a:t>Renewable energy sources in the EU 2019</a:t>
            </a:r>
          </a:p>
        </c:rich>
      </c:tx>
      <c:layout>
        <c:manualLayout>
          <c:xMode val="edge"/>
          <c:yMode val="edge"/>
          <c:x val="0.30166893628260727"/>
          <c:y val="0"/>
        </c:manualLayout>
      </c:layout>
      <c:overlay val="0"/>
      <c:spPr>
        <a:noFill/>
        <a:ln>
          <a:noFill/>
        </a:ln>
        <a:effectLst/>
      </c:spPr>
      <c:txPr>
        <a:bodyPr rot="0" spcFirstLastPara="1" vertOverflow="ellipsis" vert="horz" wrap="square" anchor="ctr" anchorCtr="1"/>
        <a:lstStyle/>
        <a:p>
          <a:pPr>
            <a:defRPr sz="3600" b="0" i="0" u="none" strike="noStrike" kern="1200" spc="0" baseline="0">
              <a:ln>
                <a:noFill/>
              </a:ln>
              <a:solidFill>
                <a:srgbClr val="261E93"/>
              </a:solidFill>
              <a:latin typeface="+mn-lt"/>
              <a:ea typeface="+mn-ea"/>
              <a:cs typeface="+mn-cs"/>
            </a:defRPr>
          </a:pPr>
          <a:endParaRPr lang="en-US"/>
        </a:p>
      </c:txPr>
    </c:title>
    <c:autoTitleDeleted val="0"/>
    <c:plotArea>
      <c:layout/>
      <c:pie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2CA-4AA8-B6F2-163DC57B6C4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CA-4AA8-B6F2-163DC57B6C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2CA-4AA8-B6F2-163DC57B6C4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2CA-4AA8-B6F2-163DC57B6C4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2CA-4AA8-B6F2-163DC57B6C49}"/>
              </c:ext>
            </c:extLst>
          </c:dPt>
          <c:cat>
            <c:strRef>
              <c:f>Sheet1!$A$2:$A$6</c:f>
              <c:strCache>
                <c:ptCount val="5"/>
                <c:pt idx="0">
                  <c:v>Solar</c:v>
                </c:pt>
                <c:pt idx="1">
                  <c:v>Biofuel</c:v>
                </c:pt>
                <c:pt idx="2">
                  <c:v>Wind</c:v>
                </c:pt>
                <c:pt idx="3">
                  <c:v>Hydro</c:v>
                </c:pt>
                <c:pt idx="4">
                  <c:v>Other</c:v>
                </c:pt>
              </c:strCache>
            </c:strRef>
          </c:cat>
          <c:val>
            <c:numRef>
              <c:f>Sheet1!$B$2:$B$6</c:f>
              <c:numCache>
                <c:formatCode>General</c:formatCode>
                <c:ptCount val="5"/>
                <c:pt idx="0">
                  <c:v>13</c:v>
                </c:pt>
                <c:pt idx="1">
                  <c:v>8</c:v>
                </c:pt>
                <c:pt idx="2">
                  <c:v>35</c:v>
                </c:pt>
                <c:pt idx="3">
                  <c:v>35</c:v>
                </c:pt>
                <c:pt idx="4">
                  <c:v>9</c:v>
                </c:pt>
              </c:numCache>
            </c:numRef>
          </c:val>
          <c:extLst>
            <c:ext xmlns:c16="http://schemas.microsoft.com/office/drawing/2014/chart" uri="{C3380CC4-5D6E-409C-BE32-E72D297353CC}">
              <c16:uniqueId val="{0000000A-32CA-4AA8-B6F2-163DC57B6C4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4992693207822488E-2"/>
          <c:y val="0.91080006519885648"/>
          <c:w val="0.94531250000000011"/>
          <c:h val="8.7895564784512867E-2"/>
        </c:manualLayout>
      </c:layout>
      <c:overlay val="0"/>
      <c:spPr>
        <a:noFill/>
        <a:ln>
          <a:noFill/>
        </a:ln>
        <a:effectLst/>
      </c:spPr>
      <c:txPr>
        <a:bodyPr rot="0" spcFirstLastPara="1" vertOverflow="ellipsis" vert="horz" wrap="square" anchor="ctr" anchorCtr="1"/>
        <a:lstStyle/>
        <a:p>
          <a:pPr>
            <a:defRPr sz="3200" b="0" i="0" u="none" strike="noStrike" kern="1200" baseline="0">
              <a:ln>
                <a:noFill/>
              </a:ln>
              <a:solidFill>
                <a:srgbClr val="261E93"/>
              </a:solidFill>
              <a:latin typeface="Rebond Grotesque" pitchFamily="2" charset="77"/>
              <a:ea typeface="Rebond Grotesque" pitchFamily="2" charset="77"/>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n>
            <a:noFill/>
          </a:ln>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ergysavingtrust.org.uk/energy-at-home/generating-renewable-energ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John Smeaton was involved in hundreds of projects during his lifetime either with sole responsibility or working with other engineers. He is most famous for designing the Eddystone Lighthouse and pioneering the use of concrete and stone. From bridges to railways the impact of Smeaton is still present today in all parts of the UK and abroad. Smeaton is known as the Father of Engineering for all of the developments and improvements he made to the approach and study of engineering which was formerly a military led field.</a:t>
            </a:r>
          </a:p>
          <a:p>
            <a:r>
              <a:rPr lang="en-US" dirty="0"/>
              <a:t>John Smeaton is known as the Father of Civil Engineering. He came up with the term “Civil Engineering” to describe engineering works that were for the public good rather than for military purposes.</a:t>
            </a:r>
          </a:p>
          <a:p>
            <a:r>
              <a:rPr lang="en-US" dirty="0"/>
              <a:t>Civil engineering is everywhere. It builds the roads, railways and bridges we use to travel to work, it keeps our buildings standing up, transports goods along canals and protects our coastal towns from flooding.</a:t>
            </a:r>
          </a:p>
          <a:p>
            <a:endParaRPr lang="en-GB" dirty="0"/>
          </a:p>
        </p:txBody>
      </p:sp>
    </p:spTree>
    <p:extLst>
      <p:ext uri="{BB962C8B-B14F-4D97-AF65-F5344CB8AC3E}">
        <p14:creationId xmlns:p14="http://schemas.microsoft.com/office/powerpoint/2010/main" val="3954134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b="1" i="0" dirty="0">
                <a:solidFill>
                  <a:srgbClr val="282828"/>
                </a:solidFill>
                <a:effectLst/>
                <a:latin typeface="Open Sans" panose="020F0502020204030204" pitchFamily="34" charset="0"/>
              </a:rPr>
              <a:t>Run-of-river hydropower:</a:t>
            </a:r>
            <a:r>
              <a:rPr lang="en-GB" b="0" i="0" dirty="0">
                <a:solidFill>
                  <a:srgbClr val="282828"/>
                </a:solidFill>
                <a:effectLst/>
                <a:latin typeface="Open Sans" panose="020B0606030504020204" pitchFamily="34" charset="0"/>
              </a:rPr>
              <a:t> a facility that channels flowing water from a river through a canal or penstock to spin a turbine. Typically, a run-of-river project will have little or no storage facility. Run-of-river provides a continuous supply of electricity (base load), with some flexibility of operation for daily fluctuations in demand through water flow that is regulated by the facility</a:t>
            </a:r>
            <a:endParaRPr lang="en-US" dirty="0"/>
          </a:p>
          <a:p>
            <a:endParaRPr lang="en-GB" dirty="0"/>
          </a:p>
        </p:txBody>
      </p:sp>
    </p:spTree>
    <p:extLst>
      <p:ext uri="{BB962C8B-B14F-4D97-AF65-F5344CB8AC3E}">
        <p14:creationId xmlns:p14="http://schemas.microsoft.com/office/powerpoint/2010/main" val="3445629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b="1" i="0" dirty="0">
                <a:solidFill>
                  <a:srgbClr val="282828"/>
                </a:solidFill>
                <a:effectLst/>
                <a:latin typeface="Open Sans" panose="020F0502020204030204" pitchFamily="34" charset="0"/>
              </a:rPr>
              <a:t>Run-of-river hydropower:</a:t>
            </a:r>
            <a:r>
              <a:rPr lang="en-GB" b="0" i="0" dirty="0">
                <a:solidFill>
                  <a:srgbClr val="282828"/>
                </a:solidFill>
                <a:effectLst/>
                <a:latin typeface="Open Sans" panose="020B0606030504020204" pitchFamily="34" charset="0"/>
              </a:rPr>
              <a:t> a facility that channels flowing water from a river through a canal or penstock to spin a turbine. Typically, a run-of-river project will have little or no storage facility. Run-of-river provides a continuous supply of electricity (base load), with some flexibility of operation for daily fluctuations in demand through water flow that is regulated by the facility</a:t>
            </a:r>
            <a:endParaRPr lang="en-US" dirty="0"/>
          </a:p>
          <a:p>
            <a:endParaRPr lang="en-GB" dirty="0"/>
          </a:p>
        </p:txBody>
      </p:sp>
    </p:spTree>
    <p:extLst>
      <p:ext uri="{BB962C8B-B14F-4D97-AF65-F5344CB8AC3E}">
        <p14:creationId xmlns:p14="http://schemas.microsoft.com/office/powerpoint/2010/main" val="3975083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r>
              <a:rPr lang="en-GB" sz="2400" b="0" i="0" dirty="0">
                <a:solidFill>
                  <a:srgbClr val="000000"/>
                </a:solidFill>
                <a:effectLst/>
                <a:latin typeface="Calibri" panose="020F0502020204030204" pitchFamily="34" charset="0"/>
              </a:rPr>
              <a:t>Wind is created by the unequal heating of the Earth's surface by the sun. Wind turbines convert the kinetic energy in wind into mechanical power that runs a generator to produce clean electricity. Today's turbines are versatile modular sources of electricity. Their blades are aerodynamically designed to capture the maximum energy from the wind. The wind turns the blades, which spin a shaft connected to a generator or the generator's rotor, which makes electricity. </a:t>
            </a:r>
          </a:p>
          <a:p>
            <a:pPr algn="l" rtl="0" fontAlgn="base"/>
            <a:endParaRPr lang="en-GB" sz="2400" b="0" i="0" dirty="0">
              <a:solidFill>
                <a:srgbClr val="000000"/>
              </a:solidFill>
              <a:effectLst/>
              <a:latin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solidFill>
                  <a:srgbClr val="000000"/>
                </a:solidFill>
                <a:effectLst/>
                <a:latin typeface="Calibri" panose="020F0502020204030204" pitchFamily="34" charset="0"/>
              </a:rPr>
              <a:t>As wind is less reliable, battery storage systems should be considered to store energy when demand is low </a:t>
            </a:r>
            <a:endParaRPr lang="en-GB" b="0" i="0" dirty="0">
              <a:solidFill>
                <a:srgbClr val="000000"/>
              </a:solidFill>
              <a:effectLst/>
              <a:latin typeface="Segoe UI" panose="020B0502040204020203" pitchFamily="34" charset="0"/>
            </a:endParaRPr>
          </a:p>
          <a:p>
            <a:endParaRPr lang="en-GB" dirty="0"/>
          </a:p>
        </p:txBody>
      </p:sp>
    </p:spTree>
    <p:extLst>
      <p:ext uri="{BB962C8B-B14F-4D97-AF65-F5344CB8AC3E}">
        <p14:creationId xmlns:p14="http://schemas.microsoft.com/office/powerpoint/2010/main" val="290014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GB" sz="2400" dirty="0">
                <a:solidFill>
                  <a:srgbClr val="000000"/>
                </a:solidFill>
                <a:latin typeface="Calibri" panose="020F0502020204030204" pitchFamily="34" charset="0"/>
              </a:rPr>
              <a:t>It is worth explaining how renewable energy forms part of a wider system to deliver on demand power. This may be backed up by diesel generators or direct power from the national grid.  </a:t>
            </a:r>
            <a:endParaRPr lang="en-GB" dirty="0">
              <a:solidFill>
                <a:srgbClr val="000000"/>
              </a:solidFill>
              <a:latin typeface="Segoe UI" panose="020B0502040204020203" pitchFamily="34" charset="0"/>
            </a:endParaRPr>
          </a:p>
          <a:p>
            <a:pPr fontAlgn="base"/>
            <a:r>
              <a:rPr lang="en-GB" sz="2400" dirty="0">
                <a:solidFill>
                  <a:srgbClr val="000000"/>
                </a:solidFill>
                <a:latin typeface="Calibri" panose="020F0502020204030204" pitchFamily="34" charset="0"/>
              </a:rPr>
              <a:t>Further research could be done later into ground source heat pumps, solar power or the use of bio fuels </a:t>
            </a:r>
            <a:endParaRPr lang="en-GB" dirty="0">
              <a:solidFill>
                <a:srgbClr val="000000"/>
              </a:solidFill>
              <a:latin typeface="Segoe UI" panose="020B0502040204020203" pitchFamily="34" charset="0"/>
            </a:endParaRPr>
          </a:p>
          <a:p>
            <a:endParaRPr lang="en-GB" dirty="0"/>
          </a:p>
        </p:txBody>
      </p:sp>
    </p:spTree>
    <p:extLst>
      <p:ext uri="{BB962C8B-B14F-4D97-AF65-F5344CB8AC3E}">
        <p14:creationId xmlns:p14="http://schemas.microsoft.com/office/powerpoint/2010/main" val="3031359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b="0" i="0" dirty="0">
                <a:solidFill>
                  <a:srgbClr val="293845"/>
                </a:solidFill>
                <a:effectLst/>
                <a:latin typeface="Poppins" panose="020B0604020202020204" pitchFamily="34" charset="0"/>
              </a:rPr>
              <a:t>An energy storage system allows you to capture heat or electricity when it is readily available, typically from a </a:t>
            </a:r>
            <a:r>
              <a:rPr lang="en-GB" b="0" i="0" u="sng" dirty="0">
                <a:solidFill>
                  <a:srgbClr val="153197"/>
                </a:solidFill>
                <a:effectLst/>
                <a:latin typeface="Poppins" panose="020B0604020202020204" pitchFamily="34" charset="0"/>
                <a:hlinkClick r:id="rId3"/>
              </a:rPr>
              <a:t>renewable energy system</a:t>
            </a:r>
            <a:r>
              <a:rPr lang="en-GB" b="0" i="0" dirty="0">
                <a:solidFill>
                  <a:srgbClr val="293845"/>
                </a:solidFill>
                <a:effectLst/>
                <a:latin typeface="Poppins" panose="020B0604020202020204" pitchFamily="34" charset="0"/>
              </a:rPr>
              <a:t>, storing it for you to use later. The most common energy storage systems include electric batteries, heat batteries and thermal stores.</a:t>
            </a:r>
            <a:endParaRPr lang="en-US" dirty="0"/>
          </a:p>
          <a:p>
            <a:endParaRPr lang="en-GB" dirty="0"/>
          </a:p>
        </p:txBody>
      </p:sp>
    </p:spTree>
    <p:extLst>
      <p:ext uri="{BB962C8B-B14F-4D97-AF65-F5344CB8AC3E}">
        <p14:creationId xmlns:p14="http://schemas.microsoft.com/office/powerpoint/2010/main" val="3416160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students will be given the following spec as part of a more detailed challenge.</a:t>
            </a:r>
          </a:p>
          <a:p>
            <a:pPr marL="0" indent="0">
              <a:buFont typeface="Arial" panose="020B0604020202020204" pitchFamily="34" charset="0"/>
              <a:buNone/>
            </a:pPr>
            <a:endParaRPr lang="en-GB" dirty="0"/>
          </a:p>
          <a:p>
            <a:pPr marL="0" indent="0">
              <a:buFont typeface="Arial" panose="020B0604020202020204" pitchFamily="34" charset="0"/>
              <a:buNone/>
            </a:pPr>
            <a:r>
              <a:rPr lang="en-US" dirty="0"/>
              <a:t>•The park must be enclosed in the area identified on the map.</a:t>
            </a:r>
          </a:p>
          <a:p>
            <a:pPr marL="0" indent="0">
              <a:buFont typeface="Arial" panose="020B0604020202020204" pitchFamily="34" charset="0"/>
              <a:buNone/>
            </a:pPr>
            <a:r>
              <a:rPr lang="en-US" dirty="0"/>
              <a:t>•You should propose where access to the island will be from.</a:t>
            </a:r>
          </a:p>
          <a:p>
            <a:pPr marL="0" indent="0">
              <a:buFont typeface="Arial" panose="020B0604020202020204" pitchFamily="34" charset="0"/>
              <a:buNone/>
            </a:pPr>
            <a:r>
              <a:rPr lang="en-US" dirty="0"/>
              <a:t>•You must consider access to the site for visitors of all abilities and ages.</a:t>
            </a:r>
          </a:p>
          <a:p>
            <a:pPr marL="0" indent="0">
              <a:buFont typeface="Arial" panose="020B0604020202020204" pitchFamily="34" charset="0"/>
              <a:buNone/>
            </a:pPr>
            <a:r>
              <a:rPr lang="en-US" dirty="0"/>
              <a:t>•The park must include various features and displays about John Smeaton and his work.</a:t>
            </a:r>
          </a:p>
          <a:p>
            <a:pPr marL="0" indent="0">
              <a:buFont typeface="Arial" panose="020B0604020202020204" pitchFamily="34" charset="0"/>
              <a:buNone/>
            </a:pPr>
            <a:r>
              <a:rPr lang="en-US" dirty="0"/>
              <a:t>•Your renewable energy source must be clearly shown and located and be justified in your proposal.</a:t>
            </a:r>
          </a:p>
          <a:p>
            <a:pPr marL="0" indent="0">
              <a:buFont typeface="Arial" panose="020B0604020202020204" pitchFamily="34" charset="0"/>
              <a:buNone/>
            </a:pPr>
            <a:r>
              <a:rPr lang="en-US" dirty="0"/>
              <a:t>•Your proposal must include a map or model of the layout.</a:t>
            </a:r>
          </a:p>
          <a:p>
            <a:pPr marL="0" indent="0">
              <a:buFont typeface="Arial" panose="020B0604020202020204" pitchFamily="34" charset="0"/>
              <a:buNone/>
            </a:pPr>
            <a:r>
              <a:rPr lang="en-US" dirty="0"/>
              <a:t>•Consider the environmental impact of the site from construction to use.</a:t>
            </a:r>
          </a:p>
          <a:p>
            <a:endParaRPr lang="en-GB" dirty="0"/>
          </a:p>
        </p:txBody>
      </p:sp>
    </p:spTree>
    <p:extLst>
      <p:ext uri="{BB962C8B-B14F-4D97-AF65-F5344CB8AC3E}">
        <p14:creationId xmlns:p14="http://schemas.microsoft.com/office/powerpoint/2010/main" val="38886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Objective: To introduce the question of why public spaces are important in cities, towns and communities to frame the context of this project. </a:t>
            </a:r>
          </a:p>
          <a:p>
            <a:r>
              <a:rPr lang="en-US" dirty="0"/>
              <a:t>Discuss with students why public spaces are important and give them some time to debate this question in small groups</a:t>
            </a:r>
          </a:p>
          <a:p>
            <a:r>
              <a:rPr lang="en-US" dirty="0"/>
              <a:t>List all the different types of public spaces either and the role that a public space serves.</a:t>
            </a:r>
          </a:p>
          <a:p>
            <a:endParaRPr lang="en-US" dirty="0"/>
          </a:p>
          <a:p>
            <a:r>
              <a:rPr lang="en-US" dirty="0"/>
              <a:t>Before the 1840s there were no public parks in Britain! As towns spread onto on surrounding fields, people living in cities become more separated from the countryside and its benefits. Campaigners and politicians such as Edwin Chadwick and Robert Peel campaigned for the creation of green spaces for the good of the people.</a:t>
            </a:r>
            <a:endParaRPr lang="en-GB" dirty="0"/>
          </a:p>
          <a:p>
            <a:endParaRPr lang="en-GB" dirty="0"/>
          </a:p>
        </p:txBody>
      </p:sp>
    </p:spTree>
    <p:extLst>
      <p:ext uri="{BB962C8B-B14F-4D97-AF65-F5344CB8AC3E}">
        <p14:creationId xmlns:p14="http://schemas.microsoft.com/office/powerpoint/2010/main" val="85440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Ask students to think of a public space they know – </a:t>
            </a:r>
            <a:r>
              <a:rPr lang="en-US" dirty="0" err="1"/>
              <a:t>eg</a:t>
            </a:r>
            <a:r>
              <a:rPr lang="en-US" dirty="0"/>
              <a:t> a park near home or near school.  Ask students to either list what is in this space or draw it visually if this helps. Discuss the facilities and services this space offers and ask students how this public space could be improved.</a:t>
            </a:r>
          </a:p>
          <a:p>
            <a:r>
              <a:rPr lang="en-US" dirty="0"/>
              <a:t>Accessible design. Explain to students that there are a number of considerations when designing for accessibility that involved age and height as well as physical disabilities. Civil engineers and designs are already addressing these in ways they may not have </a:t>
            </a:r>
            <a:r>
              <a:rPr lang="en-US" dirty="0" err="1"/>
              <a:t>realised</a:t>
            </a:r>
            <a:r>
              <a:rPr lang="en-US" dirty="0"/>
              <a:t> in towns and cities all over the world.</a:t>
            </a:r>
          </a:p>
          <a:p>
            <a:r>
              <a:rPr lang="en-US" dirty="0"/>
              <a:t>It is difficult to design any environment to the exact specifications of every group, much less every individual, it is perfectly possible to design-out known barriers and design-in a high degree of flexibility.</a:t>
            </a:r>
            <a:endParaRPr lang="en-GB" dirty="0"/>
          </a:p>
          <a:p>
            <a:endParaRPr lang="en-GB" dirty="0"/>
          </a:p>
        </p:txBody>
      </p:sp>
    </p:spTree>
    <p:extLst>
      <p:ext uri="{BB962C8B-B14F-4D97-AF65-F5344CB8AC3E}">
        <p14:creationId xmlns:p14="http://schemas.microsoft.com/office/powerpoint/2010/main" val="207874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43274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36216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students will need to design a bridge to the island, they can choose the style, number and location of the bridge. </a:t>
            </a:r>
          </a:p>
          <a:p>
            <a:endParaRPr lang="en-US" dirty="0"/>
          </a:p>
          <a:p>
            <a:r>
              <a:rPr lang="en-US" dirty="0"/>
              <a:t>Talk to the students about who needs to use it, consider visitors as well as services such as maintenance and obviously contractors that will be working on the park. There are no restrictions on the bridge in this project - consider budget and materials but students may want to </a:t>
            </a:r>
            <a:r>
              <a:rPr lang="en-US" dirty="0" err="1"/>
              <a:t>utilise</a:t>
            </a:r>
            <a:r>
              <a:rPr lang="en-US" dirty="0"/>
              <a:t> technology such as moving pavements, energy recovery etc. Bridge design could be allocated to 1 or 2 students in the group as part of the division of tasks.</a:t>
            </a:r>
          </a:p>
          <a:p>
            <a:endParaRPr lang="en-GB" dirty="0"/>
          </a:p>
        </p:txBody>
      </p:sp>
    </p:spTree>
    <p:extLst>
      <p:ext uri="{BB962C8B-B14F-4D97-AF65-F5344CB8AC3E}">
        <p14:creationId xmlns:p14="http://schemas.microsoft.com/office/powerpoint/2010/main" val="43805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ea typeface="Calibri"/>
                <a:cs typeface="Calibri"/>
              </a:rPr>
              <a:t>If students are stuck at this point, start to talk about who will use the site, and what sorts of activities are going to be there.</a:t>
            </a:r>
          </a:p>
          <a:p>
            <a:r>
              <a:rPr lang="en-US" dirty="0">
                <a:ea typeface="Calibri"/>
                <a:cs typeface="Calibri"/>
              </a:rPr>
              <a:t>Is it going to be used at night? Are there issues with safety? Use what they have learnt already to help direct the conversation</a:t>
            </a:r>
          </a:p>
          <a:p>
            <a:endParaRPr lang="en-US" dirty="0">
              <a:ea typeface="Calibri"/>
              <a:cs typeface="Calibri"/>
            </a:endParaRPr>
          </a:p>
          <a:p>
            <a:endParaRPr lang="en-GB" dirty="0"/>
          </a:p>
        </p:txBody>
      </p:sp>
    </p:spTree>
    <p:extLst>
      <p:ext uri="{BB962C8B-B14F-4D97-AF65-F5344CB8AC3E}">
        <p14:creationId xmlns:p14="http://schemas.microsoft.com/office/powerpoint/2010/main" val="3040869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Solar energy refers to technologies that convert the sun’s heat or light to another form of energy for use.</a:t>
            </a:r>
          </a:p>
          <a:p>
            <a:r>
              <a:rPr lang="en-US" dirty="0">
                <a:ea typeface="Calibri"/>
                <a:cs typeface="Calibri"/>
              </a:rPr>
              <a:t>Biofuel is natural grown and burnt safely to create energy</a:t>
            </a:r>
          </a:p>
          <a:p>
            <a:r>
              <a:rPr lang="en-US" dirty="0">
                <a:ea typeface="Calibri"/>
                <a:cs typeface="Calibri"/>
              </a:rPr>
              <a:t>Wind is used to turn mechanical systems which then generate electricity</a:t>
            </a:r>
          </a:p>
          <a:p>
            <a:r>
              <a:rPr lang="en-US" dirty="0">
                <a:ea typeface="Calibri"/>
                <a:cs typeface="Calibri"/>
              </a:rPr>
              <a:t>Hydro uses the flow of water to turn turbines which produce electrical energy</a:t>
            </a:r>
          </a:p>
          <a:p>
            <a:endParaRPr lang="en-US" dirty="0">
              <a:ea typeface="Calibri"/>
              <a:cs typeface="Calibri"/>
            </a:endParaRPr>
          </a:p>
          <a:p>
            <a:r>
              <a:rPr lang="en-US" dirty="0">
                <a:ea typeface="Calibri"/>
                <a:cs typeface="Calibri"/>
              </a:rPr>
              <a:t>What are the limitations of these as energy sources?</a:t>
            </a:r>
          </a:p>
          <a:p>
            <a:endParaRPr lang="en-GB" dirty="0"/>
          </a:p>
        </p:txBody>
      </p:sp>
    </p:spTree>
    <p:extLst>
      <p:ext uri="{BB962C8B-B14F-4D97-AF65-F5344CB8AC3E}">
        <p14:creationId xmlns:p14="http://schemas.microsoft.com/office/powerpoint/2010/main" val="301234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Wind and hydro contribute the most to overall energy so we will focus on these 2. Students can investigate alternative methods of energy</a:t>
            </a:r>
          </a:p>
          <a:p>
            <a:endParaRPr lang="en-GB" dirty="0"/>
          </a:p>
        </p:txBody>
      </p:sp>
    </p:spTree>
    <p:extLst>
      <p:ext uri="{BB962C8B-B14F-4D97-AF65-F5344CB8AC3E}">
        <p14:creationId xmlns:p14="http://schemas.microsoft.com/office/powerpoint/2010/main" val="1695694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i="0"/>
            </a:lvl1pPr>
          </a:lstStyle>
          <a:p>
            <a:r>
              <a:rPr dirty="0"/>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b="1" i="0" spc="-232"/>
            </a:lvl1pPr>
          </a:lstStyle>
          <a:p>
            <a:r>
              <a:rPr dirty="0"/>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a:lnSpc>
                <a:spcPct val="80000"/>
              </a:lnSpc>
              <a:spcBef>
                <a:spcPts val="0"/>
              </a:spcBef>
              <a:buSzTx/>
              <a:buNone/>
              <a:defRPr sz="8500" b="1" i="0" spc="-170"/>
            </a:lvl1pPr>
            <a:lvl2pPr marL="0" indent="457200">
              <a:lnSpc>
                <a:spcPct val="80000"/>
              </a:lnSpc>
              <a:spcBef>
                <a:spcPts val="0"/>
              </a:spcBef>
              <a:buSzTx/>
              <a:buNone/>
              <a:defRPr sz="8500" b="1" i="0" spc="-170"/>
            </a:lvl2pPr>
            <a:lvl3pPr marL="0" indent="914400">
              <a:lnSpc>
                <a:spcPct val="80000"/>
              </a:lnSpc>
              <a:spcBef>
                <a:spcPts val="0"/>
              </a:spcBef>
              <a:buSzTx/>
              <a:buNone/>
              <a:defRPr sz="8500" b="1" i="0" spc="-170"/>
            </a:lvl3pPr>
            <a:lvl4pPr marL="0" indent="1371600">
              <a:lnSpc>
                <a:spcPct val="80000"/>
              </a:lnSpc>
              <a:spcBef>
                <a:spcPts val="0"/>
              </a:spcBef>
              <a:buSzTx/>
              <a:buNone/>
              <a:defRPr sz="8500" b="1" i="0" spc="-170"/>
            </a:lvl4pPr>
            <a:lvl5pPr marL="0" indent="1828800">
              <a:lnSpc>
                <a:spcPct val="80000"/>
              </a:lnSpc>
              <a:spcBef>
                <a:spcPts val="0"/>
              </a:spcBef>
              <a:buSzTx/>
              <a:buNone/>
              <a:defRPr sz="8500" b="1" i="0" spc="-170"/>
            </a:lvl5pPr>
          </a:lstStyle>
          <a:p>
            <a:r>
              <a:rPr dirty="0"/>
              <a:t>Presentation Subtitle</a:t>
            </a:r>
          </a:p>
          <a:p>
            <a:pPr lvl="1"/>
            <a:endParaRPr dirty="0"/>
          </a:p>
          <a:p>
            <a:pPr lvl="2"/>
            <a:endParaRPr dirty="0"/>
          </a:p>
          <a:p>
            <a:pPr lvl="3"/>
            <a:endParaRPr dirty="0"/>
          </a:p>
          <a:p>
            <a:pPr lvl="4"/>
            <a:endParaRPr dirty="0"/>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buSzTx/>
              <a:buNone/>
              <a:defRPr b="1" i="0"/>
            </a:lvl1pPr>
            <a:lvl2pPr marL="0" indent="457200">
              <a:buSzTx/>
              <a:buNone/>
              <a:defRPr b="1" i="0"/>
            </a:lvl2pPr>
            <a:lvl3pPr marL="0" indent="914400">
              <a:buSzTx/>
              <a:buNone/>
              <a:defRPr b="1" i="0"/>
            </a:lvl3pPr>
            <a:lvl4pPr marL="0" indent="1371600">
              <a:buSzTx/>
              <a:buNone/>
              <a:defRPr b="1" i="0"/>
            </a:lvl4pPr>
            <a:lvl5pPr marL="0" indent="1828800">
              <a:buSzTx/>
              <a:buNone/>
              <a:defRPr b="1" i="0"/>
            </a:lvl5pPr>
          </a:lstStyle>
          <a:p>
            <a:r>
              <a:rPr dirty="0"/>
              <a:t>Statement</a:t>
            </a:r>
          </a:p>
          <a:p>
            <a:pPr lvl="1"/>
            <a:endParaRPr dirty="0"/>
          </a:p>
          <a:p>
            <a:pPr lvl="2"/>
            <a:endParaRPr dirty="0"/>
          </a:p>
          <a:p>
            <a:pPr lvl="3"/>
            <a:endParaRPr dirty="0"/>
          </a:p>
          <a:p>
            <a:pPr lvl="4"/>
            <a:endParaRPr dirty="0"/>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buSzTx/>
              <a:buNone/>
              <a:defRPr b="1" i="0"/>
            </a:lvl1pPr>
            <a:lvl2pPr marL="0" indent="457200">
              <a:buSzTx/>
              <a:buNone/>
              <a:defRPr b="1" i="0"/>
            </a:lvl2pPr>
            <a:lvl3pPr marL="0" indent="914400">
              <a:buSzTx/>
              <a:buNone/>
              <a:defRPr b="1" i="0"/>
            </a:lvl3pPr>
            <a:lvl4pPr marL="0" indent="1371600">
              <a:buSzTx/>
              <a:buNone/>
              <a:defRPr b="1" i="0"/>
            </a:lvl4pPr>
            <a:lvl5pPr marL="0" indent="1828800">
              <a:buSzTx/>
              <a:buNone/>
              <a:defRPr b="1" i="0"/>
            </a:lvl5pPr>
          </a:lstStyle>
          <a:p>
            <a:r>
              <a:rPr dirty="0"/>
              <a:t>100%</a:t>
            </a:r>
          </a:p>
          <a:p>
            <a:pPr lvl="1"/>
            <a:endParaRPr dirty="0"/>
          </a:p>
          <a:p>
            <a:pPr lvl="2"/>
            <a:endParaRPr dirty="0"/>
          </a:p>
          <a:p>
            <a:pPr lvl="3"/>
            <a:endParaRPr dirty="0"/>
          </a:p>
          <a:p>
            <a:pPr lvl="4"/>
            <a:endParaRPr dirty="0"/>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defTabSz="1706837">
              <a:lnSpc>
                <a:spcPct val="80000"/>
              </a:lnSpc>
              <a:spcBef>
                <a:spcPts val="0"/>
              </a:spcBef>
              <a:buSzTx/>
              <a:buNone/>
              <a:defRPr sz="5950" b="1" i="0" spc="-118"/>
            </a:lvl1pPr>
          </a:lstStyle>
          <a:p>
            <a:r>
              <a:rPr dirty="0"/>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1975054">
              <a:spcBef>
                <a:spcPts val="3600"/>
              </a:spcBef>
              <a:buSzTx/>
              <a:buNone/>
              <a:defRPr sz="3888" b="1" i="0"/>
            </a:lvl1pPr>
          </a:lstStyle>
          <a:p>
            <a:r>
              <a:rPr dirty="0"/>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0" indent="0">
              <a:buSzTx/>
              <a:buNone/>
              <a:defRPr b="1" i="0"/>
            </a:lvl1pPr>
            <a:lvl2pPr marL="0" indent="457200">
              <a:buSzTx/>
              <a:buNone/>
              <a:defRPr b="1" i="0"/>
            </a:lvl2pPr>
            <a:lvl3pPr marL="0" indent="914400">
              <a:buSzTx/>
              <a:buNone/>
              <a:defRPr b="1" i="0"/>
            </a:lvl3pPr>
            <a:lvl4pPr marL="0" indent="1371600">
              <a:buSzTx/>
              <a:buNone/>
              <a:defRPr b="1" i="0"/>
            </a:lvl4pPr>
            <a:lvl5pPr marL="0" indent="1828800">
              <a:buSzTx/>
              <a:buNone/>
              <a:defRPr b="1" i="0"/>
            </a:lvl5pPr>
          </a:lstStyle>
          <a:p>
            <a:r>
              <a:rPr dirty="0"/>
              <a:t>“Notable Quote”</a:t>
            </a:r>
          </a:p>
          <a:p>
            <a:pPr lvl="1"/>
            <a:endParaRPr dirty="0"/>
          </a:p>
          <a:p>
            <a:pPr lvl="2"/>
            <a:endParaRPr dirty="0"/>
          </a:p>
          <a:p>
            <a:pPr lvl="3"/>
            <a:endParaRPr dirty="0"/>
          </a:p>
          <a:p>
            <a:pPr lvl="4"/>
            <a:endParaRPr dirty="0"/>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lvl1pPr>
              <a:defRPr b="1" i="0"/>
            </a:lvl1pPr>
          </a:lstStyle>
          <a:p>
            <a:endParaRPr dirty="0"/>
          </a:p>
        </p:txBody>
      </p:sp>
      <p:sp>
        <p:nvSpPr>
          <p:cNvPr id="12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lvl1pPr>
              <a:defRPr b="1" i="0"/>
            </a:lvl1pPr>
          </a:lstStyle>
          <a:p>
            <a:endParaRPr dirty="0"/>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lvl1pPr>
              <a:defRPr b="1" i="0"/>
            </a:lvl1pPr>
          </a:lstStyle>
          <a:p>
            <a:endParaRPr dirty="0"/>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lvl1pPr>
              <a:defRPr b="1" i="0"/>
            </a:lvl1pPr>
          </a:lstStyle>
          <a:p>
            <a:endParaRPr dirty="0"/>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lvl1pPr>
              <a:defRPr b="1" i="0"/>
            </a:lvl1pPr>
          </a:lstStyle>
          <a:p>
            <a:endParaRPr dirty="0"/>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b="1" i="0" spc="-232"/>
            </a:lvl1pPr>
          </a:lstStyle>
          <a:p>
            <a:r>
              <a:rPr dirty="0"/>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i="0"/>
            </a:lvl1pPr>
          </a:lstStyle>
          <a:p>
            <a:r>
              <a:rPr dirty="0"/>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a:lnSpc>
                <a:spcPct val="80000"/>
              </a:lnSpc>
              <a:spcBef>
                <a:spcPts val="0"/>
              </a:spcBef>
              <a:buSzTx/>
              <a:buNone/>
              <a:defRPr sz="8500" b="1" i="0" spc="-170"/>
            </a:lvl1pPr>
            <a:lvl2pPr marL="0" indent="457200">
              <a:lnSpc>
                <a:spcPct val="80000"/>
              </a:lnSpc>
              <a:spcBef>
                <a:spcPts val="0"/>
              </a:spcBef>
              <a:buSzTx/>
              <a:buNone/>
              <a:defRPr sz="8500" b="1" i="0" spc="-170"/>
            </a:lvl2pPr>
            <a:lvl3pPr marL="0" indent="914400">
              <a:lnSpc>
                <a:spcPct val="80000"/>
              </a:lnSpc>
              <a:spcBef>
                <a:spcPts val="0"/>
              </a:spcBef>
              <a:buSzTx/>
              <a:buNone/>
              <a:defRPr sz="8500" b="1" i="0" spc="-170"/>
            </a:lvl3pPr>
            <a:lvl4pPr marL="0" indent="1371600">
              <a:lnSpc>
                <a:spcPct val="80000"/>
              </a:lnSpc>
              <a:spcBef>
                <a:spcPts val="0"/>
              </a:spcBef>
              <a:buSzTx/>
              <a:buNone/>
              <a:defRPr sz="8500" b="1" i="0" spc="-170"/>
            </a:lvl4pPr>
            <a:lvl5pPr marL="0" indent="1828800">
              <a:lnSpc>
                <a:spcPct val="80000"/>
              </a:lnSpc>
              <a:spcBef>
                <a:spcPts val="0"/>
              </a:spcBef>
              <a:buSzTx/>
              <a:buNone/>
              <a:defRPr sz="8500" b="1" i="0" spc="-170"/>
            </a:lvl5pPr>
          </a:lstStyle>
          <a:p>
            <a:r>
              <a:rPr dirty="0"/>
              <a:t>Presentation Subtitle</a:t>
            </a:r>
          </a:p>
          <a:p>
            <a:pPr lvl="1"/>
            <a:endParaRPr dirty="0"/>
          </a:p>
          <a:p>
            <a:pPr lvl="2"/>
            <a:endParaRPr dirty="0"/>
          </a:p>
          <a:p>
            <a:pPr lvl="3"/>
            <a:endParaRPr dirty="0"/>
          </a:p>
          <a:p>
            <a:pPr lvl="4"/>
            <a:endParaRPr dirty="0"/>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lvl1pPr>
              <a:defRPr b="1" i="0"/>
            </a:lvl1pPr>
          </a:lstStyle>
          <a:p>
            <a:endParaRPr dirty="0"/>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lvl1pPr>
              <a:defRPr b="1" i="0"/>
            </a:lvl1pPr>
          </a:lstStyle>
          <a:p>
            <a:r>
              <a:rPr dirty="0"/>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a:lnSpc>
                <a:spcPct val="80000"/>
              </a:lnSpc>
              <a:spcBef>
                <a:spcPts val="0"/>
              </a:spcBef>
              <a:buSzTx/>
              <a:buNone/>
              <a:defRPr sz="8500" b="1" i="0" spc="-170"/>
            </a:lvl1pPr>
            <a:lvl2pPr marL="0" indent="457200">
              <a:lnSpc>
                <a:spcPct val="80000"/>
              </a:lnSpc>
              <a:spcBef>
                <a:spcPts val="0"/>
              </a:spcBef>
              <a:buSzTx/>
              <a:buNone/>
              <a:defRPr sz="8500" b="1" i="0" spc="-170"/>
            </a:lvl2pPr>
            <a:lvl3pPr marL="0" indent="914400">
              <a:lnSpc>
                <a:spcPct val="80000"/>
              </a:lnSpc>
              <a:spcBef>
                <a:spcPts val="0"/>
              </a:spcBef>
              <a:buSzTx/>
              <a:buNone/>
              <a:defRPr sz="8500" b="1" i="0" spc="-170"/>
            </a:lvl3pPr>
            <a:lvl4pPr marL="0" indent="1371600">
              <a:lnSpc>
                <a:spcPct val="80000"/>
              </a:lnSpc>
              <a:spcBef>
                <a:spcPts val="0"/>
              </a:spcBef>
              <a:buSzTx/>
              <a:buNone/>
              <a:defRPr sz="8500" b="1" i="0" spc="-170"/>
            </a:lvl4pPr>
            <a:lvl5pPr marL="0" indent="1828800">
              <a:lnSpc>
                <a:spcPct val="80000"/>
              </a:lnSpc>
              <a:spcBef>
                <a:spcPts val="0"/>
              </a:spcBef>
              <a:buSzTx/>
              <a:buNone/>
              <a:defRPr sz="8500" b="1" i="0" spc="-170"/>
            </a:lvl5pPr>
          </a:lstStyle>
          <a:p>
            <a:r>
              <a:rPr dirty="0"/>
              <a:t>Slide Subtitle</a:t>
            </a:r>
          </a:p>
          <a:p>
            <a:pPr lvl="1"/>
            <a:endParaRPr dirty="0"/>
          </a:p>
          <a:p>
            <a:pPr lvl="2"/>
            <a:endParaRPr dirty="0"/>
          </a:p>
          <a:p>
            <a:pPr lvl="3"/>
            <a:endParaRPr dirty="0"/>
          </a:p>
          <a:p>
            <a:pPr lvl="4"/>
            <a:endParaRPr dirty="0"/>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lvl1pPr>
              <a:defRPr b="1" i="0"/>
            </a:lvl1pPr>
          </a:lstStyle>
          <a:p>
            <a:r>
              <a:rPr dirty="0"/>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1706837">
              <a:lnSpc>
                <a:spcPct val="80000"/>
              </a:lnSpc>
              <a:spcBef>
                <a:spcPts val="0"/>
              </a:spcBef>
              <a:buSzTx/>
              <a:buNone/>
              <a:defRPr sz="5950" b="1" i="0" spc="-118"/>
            </a:lvl1pPr>
          </a:lstStyle>
          <a:p>
            <a:r>
              <a:rPr dirty="0"/>
              <a:t>Slide Subtitle</a:t>
            </a:r>
          </a:p>
        </p:txBody>
      </p:sp>
      <p:sp>
        <p:nvSpPr>
          <p:cNvPr id="44" name="Body Level One…"/>
          <p:cNvSpPr txBox="1">
            <a:spLocks noGrp="1"/>
          </p:cNvSpPr>
          <p:nvPr>
            <p:ph type="body" idx="1" hasCustomPrompt="1"/>
          </p:nvPr>
        </p:nvSpPr>
        <p:spPr>
          <a:prstGeom prst="rect">
            <a:avLst/>
          </a:prstGeom>
        </p:spPr>
        <p:txBody>
          <a:bodyPr/>
          <a:lstStyle>
            <a:lvl1pPr>
              <a:defRPr b="1" i="0"/>
            </a:lvl1pPr>
            <a:lvl2pPr>
              <a:defRPr b="1" i="0"/>
            </a:lvl2pPr>
            <a:lvl3pPr>
              <a:defRPr b="1" i="0"/>
            </a:lvl3pPr>
            <a:lvl4pPr>
              <a:defRPr b="1" i="0"/>
            </a:lvl4pPr>
            <a:lvl5pPr>
              <a:defRPr b="1" i="0"/>
            </a:lvl5pPr>
          </a:lstStyle>
          <a:p>
            <a:r>
              <a:rPr dirty="0"/>
              <a:t>Slide bullet text</a:t>
            </a:r>
          </a:p>
          <a:p>
            <a:pPr lvl="1"/>
            <a:endParaRPr dirty="0"/>
          </a:p>
          <a:p>
            <a:pPr lvl="2"/>
            <a:endParaRPr dirty="0"/>
          </a:p>
          <a:p>
            <a:pPr lvl="3"/>
            <a:endParaRPr dirty="0"/>
          </a:p>
          <a:p>
            <a:pPr lvl="4"/>
            <a:endParaRPr dirty="0"/>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lvl1pPr>
              <a:defRPr b="1" i="0"/>
            </a:lvl1pPr>
            <a:lvl2pPr>
              <a:defRPr b="1" i="0"/>
            </a:lvl2pPr>
            <a:lvl3pPr>
              <a:defRPr b="1" i="0"/>
            </a:lvl3pPr>
            <a:lvl4pPr>
              <a:defRPr b="1" i="0"/>
            </a:lvl4pPr>
            <a:lvl5pPr>
              <a:defRPr b="1" i="0"/>
            </a:lvl5pPr>
          </a:lstStyle>
          <a:p>
            <a:r>
              <a:rPr dirty="0"/>
              <a:t>Slide bullet text</a:t>
            </a:r>
          </a:p>
          <a:p>
            <a:pPr lvl="1"/>
            <a:endParaRPr dirty="0"/>
          </a:p>
          <a:p>
            <a:pPr lvl="2"/>
            <a:endParaRPr dirty="0"/>
          </a:p>
          <a:p>
            <a:pPr lvl="3"/>
            <a:endParaRPr dirty="0"/>
          </a:p>
          <a:p>
            <a:pPr lvl="4"/>
            <a:endParaRPr dirty="0"/>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1706837">
              <a:lnSpc>
                <a:spcPct val="80000"/>
              </a:lnSpc>
              <a:spcBef>
                <a:spcPts val="0"/>
              </a:spcBef>
              <a:buSzTx/>
              <a:buNone/>
              <a:defRPr sz="5950" b="1" i="0" spc="-118"/>
            </a:lvl1pPr>
          </a:lstStyle>
          <a:p>
            <a:r>
              <a:rPr dirty="0"/>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lvl1pPr>
              <a:defRPr b="1" i="0"/>
            </a:lvl1pPr>
            <a:lvl2pPr>
              <a:defRPr b="1" i="0"/>
            </a:lvl2pPr>
            <a:lvl3pPr>
              <a:defRPr b="1" i="0"/>
            </a:lvl3pPr>
            <a:lvl4pPr>
              <a:defRPr b="1" i="0"/>
            </a:lvl4pPr>
            <a:lvl5pPr>
              <a:defRPr b="1" i="0"/>
            </a:lvl5pPr>
          </a:lstStyle>
          <a:p>
            <a:r>
              <a:rPr dirty="0"/>
              <a:t>Slide bullet text</a:t>
            </a:r>
          </a:p>
          <a:p>
            <a:pPr lvl="1"/>
            <a:endParaRPr dirty="0"/>
          </a:p>
          <a:p>
            <a:pPr lvl="2"/>
            <a:endParaRPr dirty="0"/>
          </a:p>
          <a:p>
            <a:pPr lvl="3"/>
            <a:endParaRPr dirty="0"/>
          </a:p>
          <a:p>
            <a:pPr lvl="4"/>
            <a:endParaRPr dirty="0"/>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lvl1pPr>
              <a:defRPr b="1" i="0"/>
            </a:lvl1pPr>
          </a:lstStyle>
          <a:p>
            <a:endParaRPr dirty="0"/>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lvl1pPr>
              <a:defRPr b="1" i="0"/>
            </a:lvl1pPr>
          </a:lstStyle>
          <a:p>
            <a:r>
              <a:rPr dirty="0"/>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lnSpc>
                <a:spcPct val="90000"/>
              </a:lnSpc>
              <a:spcBef>
                <a:spcPts val="4500"/>
              </a:spcBef>
              <a:defRPr sz="4800" b="1" i="0" spc="0"/>
            </a:lvl1pPr>
          </a:lstStyle>
          <a:p>
            <a:r>
              <a:rPr dirty="0"/>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lvl1pPr>
              <a:defRPr b="1" i="0"/>
            </a:lvl1pPr>
          </a:lstStyle>
          <a:p>
            <a:r>
              <a:rPr dirty="0"/>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1706837">
              <a:lnSpc>
                <a:spcPct val="80000"/>
              </a:lnSpc>
              <a:spcBef>
                <a:spcPts val="0"/>
              </a:spcBef>
              <a:buSzTx/>
              <a:buNone/>
              <a:defRPr sz="5950" b="1" i="0" spc="-118"/>
            </a:lvl1pPr>
          </a:lstStyle>
          <a:p>
            <a:r>
              <a:rPr dirty="0"/>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lvl1pPr>
              <a:defRPr b="1" i="0"/>
            </a:lvl1pPr>
          </a:lstStyle>
          <a:p>
            <a:r>
              <a:rPr dirty="0"/>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1706837">
              <a:lnSpc>
                <a:spcPct val="80000"/>
              </a:lnSpc>
              <a:spcBef>
                <a:spcPts val="0"/>
              </a:spcBef>
              <a:buSzTx/>
              <a:buNone/>
              <a:defRPr sz="5950" b="1" i="0" spc="-118"/>
            </a:lvl1pPr>
          </a:lstStyle>
          <a:p>
            <a:r>
              <a:rPr dirty="0"/>
              <a:t>Agenda Subtitle</a:t>
            </a:r>
          </a:p>
        </p:txBody>
      </p:sp>
      <p:sp>
        <p:nvSpPr>
          <p:cNvPr id="90" name="Body Level One…"/>
          <p:cNvSpPr txBox="1">
            <a:spLocks noGrp="1"/>
          </p:cNvSpPr>
          <p:nvPr>
            <p:ph type="body" idx="1" hasCustomPrompt="1"/>
          </p:nvPr>
        </p:nvSpPr>
        <p:spPr>
          <a:prstGeom prst="rect">
            <a:avLst/>
          </a:prstGeom>
        </p:spPr>
        <p:txBody>
          <a:bodyPr/>
          <a:lstStyle>
            <a:lvl1pPr marL="0" indent="0">
              <a:buSzTx/>
              <a:buNone/>
              <a:defRPr b="1" i="0"/>
            </a:lvl1pPr>
            <a:lvl2pPr marL="0" indent="457200">
              <a:buSzTx/>
              <a:buNone/>
              <a:defRPr b="1" i="0"/>
            </a:lvl2pPr>
            <a:lvl3pPr marL="0" indent="914400">
              <a:buSzTx/>
              <a:buNone/>
              <a:defRPr b="1" i="0"/>
            </a:lvl3pPr>
            <a:lvl4pPr marL="0" indent="1371600">
              <a:buSzTx/>
              <a:buNone/>
              <a:defRPr b="1" i="0"/>
            </a:lvl4pPr>
            <a:lvl5pPr marL="0" indent="1828800">
              <a:buSzTx/>
              <a:buNone/>
              <a:defRPr b="1" i="0"/>
            </a:lvl5pPr>
          </a:lstStyle>
          <a:p>
            <a:r>
              <a:rPr dirty="0"/>
              <a:t>Agenda Topics</a:t>
            </a:r>
          </a:p>
          <a:p>
            <a:pPr lvl="1"/>
            <a:endParaRPr dirty="0"/>
          </a:p>
          <a:p>
            <a:pPr lvl="2"/>
            <a:endParaRPr dirty="0"/>
          </a:p>
          <a:p>
            <a:pPr lvl="3"/>
            <a:endParaRPr dirty="0"/>
          </a:p>
          <a:p>
            <a:pPr lvl="4"/>
            <a:endParaRPr dirty="0"/>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rPr dirty="0"/>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rPr dirty="0"/>
              <a:t>Slide bullet text</a:t>
            </a:r>
          </a:p>
          <a:p>
            <a:pPr lvl="1"/>
            <a:endParaRPr dirty="0"/>
          </a:p>
          <a:p>
            <a:pPr lvl="2"/>
            <a:endParaRPr dirty="0"/>
          </a:p>
          <a:p>
            <a:pPr lvl="3"/>
            <a:endParaRPr dirty="0"/>
          </a:p>
          <a:p>
            <a:pPr lvl="4"/>
            <a:endParaRPr dirty="0"/>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pic>
        <p:nvPicPr>
          <p:cNvPr id="5" name="Smeaton300_AW_TemplateGrpahics_2.png" descr="Smeaton300_AW_TemplateGrpahics_2.png">
            <a:extLst>
              <a:ext uri="{FF2B5EF4-FFF2-40B4-BE49-F238E27FC236}">
                <a16:creationId xmlns:a16="http://schemas.microsoft.com/office/drawing/2014/main" id="{AD987F13-DD03-2430-5A60-A1BA26BF3CF8}"/>
              </a:ext>
            </a:extLst>
          </p:cNvPr>
          <p:cNvPicPr>
            <a:picLocks noChangeAspect="1"/>
          </p:cNvPicPr>
          <p:nvPr userDrawn="1"/>
        </p:nvPicPr>
        <p:blipFill>
          <a:blip r:embed="rId17"/>
          <a:stretch>
            <a:fillRect/>
          </a:stretch>
        </p:blipFill>
        <p:spPr>
          <a:xfrm>
            <a:off x="2370" y="306121"/>
            <a:ext cx="24381630" cy="13716001"/>
          </a:xfrm>
          <a:prstGeom prst="rect">
            <a:avLst/>
          </a:prstGeom>
          <a:ln w="12700">
            <a:miter lim="400000"/>
          </a:ln>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261E93"/>
          </a:solidFill>
          <a:uFillTx/>
          <a:latin typeface="Rebond Grotesque" pitchFamily="2" charset="77"/>
          <a:ea typeface="Rebond Grotesque" pitchFamily="2" charset="77"/>
          <a:cs typeface="+mn-cs"/>
          <a:sym typeface="Arial"/>
        </a:defRPr>
      </a:lvl1pPr>
      <a:lvl2pPr marL="0" marR="0" indent="457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2pPr>
      <a:lvl3pPr marL="0" marR="0" indent="914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3pPr>
      <a:lvl4pPr marL="0" marR="0" indent="1371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4pPr>
      <a:lvl5pPr marL="0" marR="0" indent="18288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5pPr>
      <a:lvl6pPr marL="0" marR="0" indent="22860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6pPr>
      <a:lvl7pPr marL="0" marR="0" indent="2743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7pPr>
      <a:lvl8pPr marL="0" marR="0" indent="3200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8pPr>
      <a:lvl9pPr marL="0" marR="0" indent="3657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1" i="0" u="none" strike="noStrike" cap="none" spc="0" baseline="0">
          <a:solidFill>
            <a:srgbClr val="261E93"/>
          </a:solidFill>
          <a:uFillTx/>
          <a:latin typeface="Rebond Grotesque" pitchFamily="2" charset="77"/>
          <a:ea typeface="Rebond Grotesque" pitchFamily="2" charset="77"/>
          <a:cs typeface="+mn-cs"/>
          <a:sym typeface="Arial"/>
        </a:defRPr>
      </a:lvl1pPr>
      <a:lvl2pPr marL="1219200" marR="0" indent="-609600" algn="l" defTabSz="2438338" rtl="0" latinLnBrk="0">
        <a:lnSpc>
          <a:spcPct val="90000"/>
        </a:lnSpc>
        <a:spcBef>
          <a:spcPts val="4500"/>
        </a:spcBef>
        <a:spcAft>
          <a:spcPts val="0"/>
        </a:spcAft>
        <a:buClrTx/>
        <a:buSzPct val="123000"/>
        <a:buFontTx/>
        <a:buChar char="•"/>
        <a:tabLst/>
        <a:defRPr sz="4800" b="1" i="0" u="none" strike="noStrike" cap="none" spc="0" baseline="0">
          <a:solidFill>
            <a:srgbClr val="261E93"/>
          </a:solidFill>
          <a:uFillTx/>
          <a:latin typeface="Rebond Grotesque" pitchFamily="2" charset="77"/>
          <a:ea typeface="Rebond Grotesque" pitchFamily="2" charset="77"/>
          <a:cs typeface="+mn-cs"/>
          <a:sym typeface="Arial"/>
        </a:defRPr>
      </a:lvl2pPr>
      <a:lvl3pPr marL="1828800" marR="0" indent="-609600" algn="l" defTabSz="2438338" rtl="0" latinLnBrk="0">
        <a:lnSpc>
          <a:spcPct val="90000"/>
        </a:lnSpc>
        <a:spcBef>
          <a:spcPts val="4500"/>
        </a:spcBef>
        <a:spcAft>
          <a:spcPts val="0"/>
        </a:spcAft>
        <a:buClrTx/>
        <a:buSzPct val="123000"/>
        <a:buFontTx/>
        <a:buChar char="•"/>
        <a:tabLst/>
        <a:defRPr sz="4800" b="1" i="0" u="none" strike="noStrike" cap="none" spc="0" baseline="0">
          <a:solidFill>
            <a:srgbClr val="261E93"/>
          </a:solidFill>
          <a:uFillTx/>
          <a:latin typeface="Rebond Grotesque" pitchFamily="2" charset="77"/>
          <a:ea typeface="Rebond Grotesque" pitchFamily="2" charset="77"/>
          <a:cs typeface="+mn-cs"/>
          <a:sym typeface="Arial"/>
        </a:defRPr>
      </a:lvl3pPr>
      <a:lvl4pPr marL="2438400" marR="0" indent="-609600" algn="l" defTabSz="2438338" rtl="0" latinLnBrk="0">
        <a:lnSpc>
          <a:spcPct val="90000"/>
        </a:lnSpc>
        <a:spcBef>
          <a:spcPts val="4500"/>
        </a:spcBef>
        <a:spcAft>
          <a:spcPts val="0"/>
        </a:spcAft>
        <a:buClrTx/>
        <a:buSzPct val="123000"/>
        <a:buFontTx/>
        <a:buChar char="•"/>
        <a:tabLst/>
        <a:defRPr sz="4800" b="1" i="0" u="none" strike="noStrike" cap="none" spc="0" baseline="0">
          <a:solidFill>
            <a:srgbClr val="261E93"/>
          </a:solidFill>
          <a:uFillTx/>
          <a:latin typeface="Rebond Grotesque" pitchFamily="2" charset="77"/>
          <a:ea typeface="Rebond Grotesque" pitchFamily="2" charset="77"/>
          <a:cs typeface="+mn-cs"/>
          <a:sym typeface="Arial"/>
        </a:defRPr>
      </a:lvl4pPr>
      <a:lvl5pPr marL="3048000" marR="0" indent="-609600" algn="l" defTabSz="2438338" rtl="0" latinLnBrk="0">
        <a:lnSpc>
          <a:spcPct val="90000"/>
        </a:lnSpc>
        <a:spcBef>
          <a:spcPts val="4500"/>
        </a:spcBef>
        <a:spcAft>
          <a:spcPts val="0"/>
        </a:spcAft>
        <a:buClrTx/>
        <a:buSzPct val="123000"/>
        <a:buFontTx/>
        <a:buChar char="•"/>
        <a:tabLst/>
        <a:defRPr sz="4800" b="1" i="0" u="none" strike="noStrike" cap="none" spc="0" baseline="0">
          <a:solidFill>
            <a:srgbClr val="261E93"/>
          </a:solidFill>
          <a:uFillTx/>
          <a:latin typeface="Rebond Grotesque" pitchFamily="2" charset="77"/>
          <a:ea typeface="Rebond Grotesque" pitchFamily="2" charset="77"/>
          <a:cs typeface="+mn-cs"/>
          <a:sym typeface="Arial"/>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261E93"/>
          </a:solidFill>
          <a:uFillTx/>
          <a:latin typeface="+mn-lt"/>
          <a:ea typeface="+mn-ea"/>
          <a:cs typeface="+mn-cs"/>
          <a:sym typeface="Arial"/>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261E93"/>
          </a:solidFill>
          <a:uFillTx/>
          <a:latin typeface="+mn-lt"/>
          <a:ea typeface="+mn-ea"/>
          <a:cs typeface="+mn-cs"/>
          <a:sym typeface="Arial"/>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261E93"/>
          </a:solidFill>
          <a:uFillTx/>
          <a:latin typeface="+mn-lt"/>
          <a:ea typeface="+mn-ea"/>
          <a:cs typeface="+mn-cs"/>
          <a:sym typeface="Arial"/>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261E93"/>
          </a:solidFill>
          <a:uFillTx/>
          <a:latin typeface="+mn-lt"/>
          <a:ea typeface="+mn-ea"/>
          <a:cs typeface="+mn-cs"/>
          <a:sym typeface="Arial"/>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goo.gl/maps/LneNiTVv3R7ycJA78"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6.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hyperlink" Target="https://windexchange.energy.gov/small-wind-guidebook"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hyperlink" Target="https://studentenergy.org/distribution/energy-storage/"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goo.gl/maps/LneNiTVv3R7ycJA78" TargetMode="Externa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Artboard 1 copy 9.png" descr="Artboard 1 copy 9.png"/>
          <p:cNvPicPr>
            <a:picLocks noChangeAspect="1"/>
          </p:cNvPicPr>
          <p:nvPr/>
        </p:nvPicPr>
        <p:blipFill>
          <a:blip r:embed="rId2"/>
          <a:stretch>
            <a:fillRect/>
          </a:stretch>
        </p:blipFill>
        <p:spPr>
          <a:xfrm>
            <a:off x="4934" y="0"/>
            <a:ext cx="24374132"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GB" b="0" dirty="0"/>
              <a:t>Images from Google Maps</a:t>
            </a:r>
          </a:p>
        </p:txBody>
      </p:sp>
      <p:pic>
        <p:nvPicPr>
          <p:cNvPr id="7" name="Picture 6">
            <a:extLst>
              <a:ext uri="{FF2B5EF4-FFF2-40B4-BE49-F238E27FC236}">
                <a16:creationId xmlns:a16="http://schemas.microsoft.com/office/drawing/2014/main" id="{11C72454-C040-4FED-B151-84755ABBCF88}"/>
              </a:ext>
            </a:extLst>
          </p:cNvPr>
          <p:cNvPicPr>
            <a:picLocks noChangeAspect="1"/>
          </p:cNvPicPr>
          <p:nvPr/>
        </p:nvPicPr>
        <p:blipFill>
          <a:blip r:embed="rId3"/>
          <a:stretch>
            <a:fillRect/>
          </a:stretch>
        </p:blipFill>
        <p:spPr>
          <a:xfrm>
            <a:off x="1346200" y="2589233"/>
            <a:ext cx="9620827" cy="5524644"/>
          </a:xfrm>
          <a:prstGeom prst="rect">
            <a:avLst/>
          </a:prstGeom>
        </p:spPr>
      </p:pic>
      <p:pic>
        <p:nvPicPr>
          <p:cNvPr id="8" name="Picture 7">
            <a:extLst>
              <a:ext uri="{FF2B5EF4-FFF2-40B4-BE49-F238E27FC236}">
                <a16:creationId xmlns:a16="http://schemas.microsoft.com/office/drawing/2014/main" id="{BEEF332E-DF77-4CDD-AF52-1FF7C402F040}"/>
              </a:ext>
            </a:extLst>
          </p:cNvPr>
          <p:cNvPicPr>
            <a:picLocks noChangeAspect="1"/>
          </p:cNvPicPr>
          <p:nvPr/>
        </p:nvPicPr>
        <p:blipFill>
          <a:blip r:embed="rId4"/>
          <a:stretch>
            <a:fillRect/>
          </a:stretch>
        </p:blipFill>
        <p:spPr>
          <a:xfrm>
            <a:off x="11271826" y="8444626"/>
            <a:ext cx="12210473" cy="4638173"/>
          </a:xfrm>
          <a:prstGeom prst="rect">
            <a:avLst/>
          </a:prstGeom>
        </p:spPr>
      </p:pic>
      <p:pic>
        <p:nvPicPr>
          <p:cNvPr id="9" name="Picture 8">
            <a:extLst>
              <a:ext uri="{FF2B5EF4-FFF2-40B4-BE49-F238E27FC236}">
                <a16:creationId xmlns:a16="http://schemas.microsoft.com/office/drawing/2014/main" id="{2F10BD09-4244-4CC1-8DBF-B82F618D8122}"/>
              </a:ext>
            </a:extLst>
          </p:cNvPr>
          <p:cNvPicPr>
            <a:picLocks noChangeAspect="1"/>
          </p:cNvPicPr>
          <p:nvPr/>
        </p:nvPicPr>
        <p:blipFill>
          <a:blip r:embed="rId5"/>
          <a:stretch>
            <a:fillRect/>
          </a:stretch>
        </p:blipFill>
        <p:spPr>
          <a:xfrm>
            <a:off x="11271826" y="2589233"/>
            <a:ext cx="7384474" cy="5522486"/>
          </a:xfrm>
          <a:prstGeom prst="rect">
            <a:avLst/>
          </a:prstGeom>
        </p:spPr>
      </p:pic>
      <p:sp>
        <p:nvSpPr>
          <p:cNvPr id="10" name="TextBox 9">
            <a:extLst>
              <a:ext uri="{FF2B5EF4-FFF2-40B4-BE49-F238E27FC236}">
                <a16:creationId xmlns:a16="http://schemas.microsoft.com/office/drawing/2014/main" id="{C69755BB-1011-449A-8F4A-6EDCFD58F184}"/>
              </a:ext>
            </a:extLst>
          </p:cNvPr>
          <p:cNvSpPr txBox="1"/>
          <p:nvPr/>
        </p:nvSpPr>
        <p:spPr>
          <a:xfrm>
            <a:off x="6070600" y="8444626"/>
            <a:ext cx="4794827" cy="584775"/>
          </a:xfrm>
          <a:prstGeom prst="rect">
            <a:avLst/>
          </a:prstGeom>
          <a:noFill/>
        </p:spPr>
        <p:txBody>
          <a:bodyPr wrap="square" rtlCol="0">
            <a:spAutoFit/>
          </a:bodyPr>
          <a:lstStyle/>
          <a:p>
            <a:pPr algn="r"/>
            <a:r>
              <a:rPr lang="en-GB" sz="3200" b="1" dirty="0">
                <a:latin typeface="Rebond Grotesque" pitchFamily="2" charset="77"/>
                <a:ea typeface="Rebond Grotesque" pitchFamily="2" charset="77"/>
              </a:rPr>
              <a:t>Subject to permission.</a:t>
            </a:r>
          </a:p>
        </p:txBody>
      </p:sp>
      <p:sp>
        <p:nvSpPr>
          <p:cNvPr id="3" name="Text Box 2">
            <a:extLst>
              <a:ext uri="{FF2B5EF4-FFF2-40B4-BE49-F238E27FC236}">
                <a16:creationId xmlns:a16="http://schemas.microsoft.com/office/drawing/2014/main" id="{E431CEA8-FC5A-CE80-6FF5-3EA6960E81CD}"/>
              </a:ext>
            </a:extLst>
          </p:cNvPr>
          <p:cNvSpPr txBox="1">
            <a:spLocks noChangeArrowheads="1"/>
          </p:cNvSpPr>
          <p:nvPr/>
        </p:nvSpPr>
        <p:spPr bwMode="auto">
          <a:xfrm>
            <a:off x="5036127" y="9256825"/>
            <a:ext cx="5930900" cy="83719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3200" dirty="0">
                <a:solidFill>
                  <a:srgbClr val="0563C1"/>
                </a:solidFill>
                <a:effectLst/>
                <a:latin typeface="Rebond Grotesque" pitchFamily="2" charset="77"/>
                <a:ea typeface="Rebond Grotesque" pitchFamily="2" charset="77"/>
                <a:cs typeface="Times New Roman" panose="02020603050405020304" pitchFamily="18" charset="0"/>
                <a:hlinkClick r:id="rId6"/>
              </a:rPr>
              <a:t>Link to Google </a:t>
            </a:r>
            <a:r>
              <a:rPr lang="en-US" sz="3200" dirty="0">
                <a:solidFill>
                  <a:srgbClr val="0563C1"/>
                </a:solidFill>
                <a:latin typeface="Rebond Grotesque" pitchFamily="2" charset="77"/>
                <a:ea typeface="Rebond Grotesque" pitchFamily="2" charset="77"/>
                <a:cs typeface="Times New Roman" panose="02020603050405020304" pitchFamily="18" charset="0"/>
                <a:hlinkClick r:id="rId6"/>
              </a:rPr>
              <a:t>M</a:t>
            </a:r>
            <a:r>
              <a:rPr lang="en-US" sz="3200" dirty="0">
                <a:solidFill>
                  <a:srgbClr val="0563C1"/>
                </a:solidFill>
                <a:effectLst/>
                <a:latin typeface="Rebond Grotesque" pitchFamily="2" charset="77"/>
                <a:ea typeface="Rebond Grotesque" pitchFamily="2" charset="77"/>
                <a:cs typeface="Times New Roman" panose="02020603050405020304" pitchFamily="18" charset="0"/>
                <a:hlinkClick r:id="rId6"/>
              </a:rPr>
              <a:t>aps location</a:t>
            </a:r>
            <a:endParaRPr lang="en-GB" sz="3200" dirty="0">
              <a:effectLst/>
              <a:latin typeface="Rebond Grotesque" pitchFamily="2" charset="77"/>
              <a:ea typeface="Rebond Grotesque" pitchFamily="2" charset="77"/>
              <a:cs typeface="Times New Roman" panose="02020603050405020304" pitchFamily="18" charset="0"/>
            </a:endParaRPr>
          </a:p>
        </p:txBody>
      </p:sp>
    </p:spTree>
    <p:extLst>
      <p:ext uri="{BB962C8B-B14F-4D97-AF65-F5344CB8AC3E}">
        <p14:creationId xmlns:p14="http://schemas.microsoft.com/office/powerpoint/2010/main" val="283072905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GB" b="0" dirty="0"/>
              <a:t>Bridge Examples</a:t>
            </a:r>
          </a:p>
        </p:txBody>
      </p:sp>
      <p:sp>
        <p:nvSpPr>
          <p:cNvPr id="4" name="Text Placeholder 3">
            <a:extLst>
              <a:ext uri="{FF2B5EF4-FFF2-40B4-BE49-F238E27FC236}">
                <a16:creationId xmlns:a16="http://schemas.microsoft.com/office/drawing/2014/main" id="{C7953B86-EDE4-4C2E-9622-14466BAA0D1A}"/>
              </a:ext>
            </a:extLst>
          </p:cNvPr>
          <p:cNvSpPr>
            <a:spLocks noGrp="1"/>
          </p:cNvSpPr>
          <p:nvPr>
            <p:ph type="body" idx="1"/>
          </p:nvPr>
        </p:nvSpPr>
        <p:spPr>
          <a:xfrm>
            <a:off x="1209954" y="2561526"/>
            <a:ext cx="13468156" cy="4963229"/>
          </a:xfrm>
        </p:spPr>
        <p:txBody>
          <a:bodyPr>
            <a:noAutofit/>
          </a:bodyPr>
          <a:lstStyle/>
          <a:p>
            <a:pPr marL="285750" indent="-285750">
              <a:lnSpc>
                <a:spcPct val="120000"/>
              </a:lnSpc>
              <a:buFont typeface="Arial" panose="020B0604020202020204" pitchFamily="34" charset="0"/>
              <a:buChar char="•"/>
            </a:pPr>
            <a:r>
              <a:rPr lang="en-GB" sz="3600" b="0" dirty="0"/>
              <a:t>Here are some of the existing bridges around Leeds. </a:t>
            </a:r>
            <a:br>
              <a:rPr lang="en-GB" sz="3600" b="0" dirty="0"/>
            </a:br>
            <a:r>
              <a:rPr lang="en-GB" sz="3600" b="0" dirty="0"/>
              <a:t>These bridges are not intended for vehicles. </a:t>
            </a:r>
          </a:p>
          <a:p>
            <a:pPr marL="285750" indent="-285750">
              <a:lnSpc>
                <a:spcPct val="120000"/>
              </a:lnSpc>
              <a:buFont typeface="Arial" panose="020B0604020202020204" pitchFamily="34" charset="0"/>
              <a:buChar char="•"/>
            </a:pPr>
            <a:r>
              <a:rPr lang="en-GB" sz="3600" b="0" dirty="0"/>
              <a:t>You need to design a bridge to access the island that is at least 5 metres long and a maximum of 20 metres (see map).</a:t>
            </a:r>
          </a:p>
          <a:p>
            <a:pPr marL="285750" indent="-285750">
              <a:lnSpc>
                <a:spcPct val="120000"/>
              </a:lnSpc>
              <a:buFont typeface="Arial" panose="020B0604020202020204" pitchFamily="34" charset="0"/>
              <a:buChar char="•"/>
            </a:pPr>
            <a:r>
              <a:rPr lang="en-GB" sz="3600" b="0" dirty="0"/>
              <a:t>Consider who will need to use the bridge(s) and where it/they will be best located.</a:t>
            </a:r>
          </a:p>
        </p:txBody>
      </p:sp>
      <p:pic>
        <p:nvPicPr>
          <p:cNvPr id="10" name="Picture 9">
            <a:extLst>
              <a:ext uri="{FF2B5EF4-FFF2-40B4-BE49-F238E27FC236}">
                <a16:creationId xmlns:a16="http://schemas.microsoft.com/office/drawing/2014/main" id="{EC13BC17-5D1C-43CC-8525-D15581DCC885}"/>
              </a:ext>
            </a:extLst>
          </p:cNvPr>
          <p:cNvPicPr>
            <a:picLocks noChangeAspect="1"/>
          </p:cNvPicPr>
          <p:nvPr/>
        </p:nvPicPr>
        <p:blipFill rotWithShape="1">
          <a:blip r:embed="rId3">
            <a:extLst>
              <a:ext uri="{28A0092B-C50C-407E-A947-70E740481C1C}">
                <a14:useLocalDpi xmlns:a14="http://schemas.microsoft.com/office/drawing/2010/main" val="0"/>
              </a:ext>
            </a:extLst>
          </a:blip>
          <a:srcRect l="4816" r="10014"/>
          <a:stretch/>
        </p:blipFill>
        <p:spPr>
          <a:xfrm>
            <a:off x="911297" y="8027942"/>
            <a:ext cx="6823459" cy="4944677"/>
          </a:xfrm>
          <a:prstGeom prst="rect">
            <a:avLst/>
          </a:prstGeom>
        </p:spPr>
      </p:pic>
      <p:pic>
        <p:nvPicPr>
          <p:cNvPr id="14" name="Picture 13">
            <a:extLst>
              <a:ext uri="{FF2B5EF4-FFF2-40B4-BE49-F238E27FC236}">
                <a16:creationId xmlns:a16="http://schemas.microsoft.com/office/drawing/2014/main" id="{D3F5EB13-8DE0-4C53-9C18-B9551555742C}"/>
              </a:ext>
            </a:extLst>
          </p:cNvPr>
          <p:cNvPicPr>
            <a:picLocks noChangeAspect="1"/>
          </p:cNvPicPr>
          <p:nvPr/>
        </p:nvPicPr>
        <p:blipFill rotWithShape="1">
          <a:blip r:embed="rId4">
            <a:extLst>
              <a:ext uri="{28A0092B-C50C-407E-A947-70E740481C1C}">
                <a14:useLocalDpi xmlns:a14="http://schemas.microsoft.com/office/drawing/2010/main" val="0"/>
              </a:ext>
            </a:extLst>
          </a:blip>
          <a:srcRect l="4376" t="8339" b="10918"/>
          <a:stretch/>
        </p:blipFill>
        <p:spPr>
          <a:xfrm>
            <a:off x="15584769" y="8027942"/>
            <a:ext cx="7887934" cy="4944677"/>
          </a:xfrm>
          <a:prstGeom prst="rect">
            <a:avLst/>
          </a:prstGeom>
        </p:spPr>
      </p:pic>
      <p:pic>
        <p:nvPicPr>
          <p:cNvPr id="16" name="Picture 15">
            <a:extLst>
              <a:ext uri="{FF2B5EF4-FFF2-40B4-BE49-F238E27FC236}">
                <a16:creationId xmlns:a16="http://schemas.microsoft.com/office/drawing/2014/main" id="{F9FC30D7-5A00-470C-ACA1-A1481F304BD2}"/>
              </a:ext>
            </a:extLst>
          </p:cNvPr>
          <p:cNvPicPr>
            <a:picLocks noChangeAspect="1"/>
          </p:cNvPicPr>
          <p:nvPr/>
        </p:nvPicPr>
        <p:blipFill rotWithShape="1">
          <a:blip r:embed="rId5">
            <a:extLst>
              <a:ext uri="{28A0092B-C50C-407E-A947-70E740481C1C}">
                <a14:useLocalDpi xmlns:a14="http://schemas.microsoft.com/office/drawing/2010/main" val="0"/>
              </a:ext>
            </a:extLst>
          </a:blip>
          <a:srcRect r="16317"/>
          <a:stretch/>
        </p:blipFill>
        <p:spPr>
          <a:xfrm>
            <a:off x="7944032" y="8027942"/>
            <a:ext cx="7431461" cy="4944677"/>
          </a:xfrm>
          <a:prstGeom prst="rect">
            <a:avLst/>
          </a:prstGeom>
        </p:spPr>
      </p:pic>
      <p:pic>
        <p:nvPicPr>
          <p:cNvPr id="12" name="Picture 11">
            <a:extLst>
              <a:ext uri="{FF2B5EF4-FFF2-40B4-BE49-F238E27FC236}">
                <a16:creationId xmlns:a16="http://schemas.microsoft.com/office/drawing/2014/main" id="{082C7948-6CAF-45A1-B8CD-FA56D8135F02}"/>
              </a:ext>
            </a:extLst>
          </p:cNvPr>
          <p:cNvPicPr>
            <a:picLocks noChangeAspect="1"/>
          </p:cNvPicPr>
          <p:nvPr/>
        </p:nvPicPr>
        <p:blipFill rotWithShape="1">
          <a:blip r:embed="rId6">
            <a:extLst>
              <a:ext uri="{28A0092B-C50C-407E-A947-70E740481C1C}">
                <a14:useLocalDpi xmlns:a14="http://schemas.microsoft.com/office/drawing/2010/main" val="0"/>
              </a:ext>
            </a:extLst>
          </a:blip>
          <a:srcRect l="4406"/>
          <a:stretch/>
        </p:blipFill>
        <p:spPr>
          <a:xfrm>
            <a:off x="15584769" y="2155397"/>
            <a:ext cx="7887933" cy="5656931"/>
          </a:xfrm>
          <a:prstGeom prst="rect">
            <a:avLst/>
          </a:prstGeom>
        </p:spPr>
      </p:pic>
      <p:sp>
        <p:nvSpPr>
          <p:cNvPr id="17" name="TextBox 16">
            <a:extLst>
              <a:ext uri="{FF2B5EF4-FFF2-40B4-BE49-F238E27FC236}">
                <a16:creationId xmlns:a16="http://schemas.microsoft.com/office/drawing/2014/main" id="{E82DFE5D-F89B-47A8-AE08-C0362F8671E5}"/>
              </a:ext>
            </a:extLst>
          </p:cNvPr>
          <p:cNvSpPr txBox="1"/>
          <p:nvPr/>
        </p:nvSpPr>
        <p:spPr>
          <a:xfrm>
            <a:off x="15584769" y="862565"/>
            <a:ext cx="7150863" cy="1077218"/>
          </a:xfrm>
          <a:prstGeom prst="rect">
            <a:avLst/>
          </a:prstGeom>
          <a:noFill/>
          <a:ln>
            <a:noFill/>
          </a:ln>
        </p:spPr>
        <p:txBody>
          <a:bodyPr wrap="square" rtlCol="0">
            <a:spAutoFit/>
          </a:bodyPr>
          <a:lstStyle/>
          <a:p>
            <a:pPr algn="l"/>
            <a:r>
              <a:rPr lang="en-GB" sz="3200" dirty="0">
                <a:latin typeface="Rebond Grotesque" pitchFamily="2" charset="77"/>
                <a:ea typeface="Rebond Grotesque" pitchFamily="2" charset="77"/>
              </a:rPr>
              <a:t>Did you know Smeaton saved London Bridge from falling down?</a:t>
            </a:r>
          </a:p>
        </p:txBody>
      </p:sp>
    </p:spTree>
    <p:extLst>
      <p:ext uri="{BB962C8B-B14F-4D97-AF65-F5344CB8AC3E}">
        <p14:creationId xmlns:p14="http://schemas.microsoft.com/office/powerpoint/2010/main" val="25926353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GB" b="0" dirty="0"/>
              <a:t>Quick Investigation: What is needed?</a:t>
            </a:r>
          </a:p>
        </p:txBody>
      </p:sp>
      <p:sp>
        <p:nvSpPr>
          <p:cNvPr id="4" name="Text Placeholder 3">
            <a:extLst>
              <a:ext uri="{FF2B5EF4-FFF2-40B4-BE49-F238E27FC236}">
                <a16:creationId xmlns:a16="http://schemas.microsoft.com/office/drawing/2014/main" id="{C7953B86-EDE4-4C2E-9622-14466BAA0D1A}"/>
              </a:ext>
            </a:extLst>
          </p:cNvPr>
          <p:cNvSpPr>
            <a:spLocks noGrp="1"/>
          </p:cNvSpPr>
          <p:nvPr>
            <p:ph type="body" idx="1"/>
          </p:nvPr>
        </p:nvSpPr>
        <p:spPr>
          <a:xfrm>
            <a:off x="1206500" y="2777067"/>
            <a:ext cx="14812134" cy="6925733"/>
          </a:xfrm>
        </p:spPr>
        <p:txBody>
          <a:bodyPr>
            <a:normAutofit lnSpcReduction="10000"/>
          </a:bodyPr>
          <a:lstStyle/>
          <a:p>
            <a:pPr marL="0" indent="0">
              <a:buNone/>
            </a:pPr>
            <a:r>
              <a:rPr lang="en-GB" sz="4400" b="0" dirty="0">
                <a:cs typeface="Segoe UI"/>
              </a:rPr>
              <a:t>What will need to be powered as part of the site?</a:t>
            </a:r>
            <a:br>
              <a:rPr lang="en-GB" sz="4400" b="0" dirty="0">
                <a:cs typeface="Segoe UI"/>
              </a:rPr>
            </a:br>
            <a:r>
              <a:rPr lang="en-GB" sz="4400" b="0" dirty="0">
                <a:cs typeface="Segoe UI"/>
              </a:rPr>
              <a:t> </a:t>
            </a:r>
            <a:br>
              <a:rPr lang="en-GB" sz="4400" b="0" dirty="0">
                <a:cs typeface="Segoe UI"/>
              </a:rPr>
            </a:br>
            <a:r>
              <a:rPr lang="en-GB" sz="4400" b="0" dirty="0">
                <a:cs typeface="Segoe UI"/>
              </a:rPr>
              <a:t>This will need to link with what you have looked at already.</a:t>
            </a:r>
            <a:r>
              <a:rPr lang="en-US" sz="4400" b="0" dirty="0">
                <a:cs typeface="Calibri"/>
              </a:rPr>
              <a:t> </a:t>
            </a:r>
            <a:br>
              <a:rPr lang="en-US" sz="4400" b="0" dirty="0">
                <a:cs typeface="Calibri"/>
              </a:rPr>
            </a:br>
            <a:endParaRPr lang="en-US" sz="4400" b="0" dirty="0">
              <a:cs typeface="Calibri"/>
            </a:endParaRPr>
          </a:p>
          <a:p>
            <a:pPr>
              <a:buChar char="•"/>
            </a:pPr>
            <a:r>
              <a:rPr lang="en-GB" sz="4400" b="0" dirty="0">
                <a:cs typeface="Calibri"/>
              </a:rPr>
              <a:t> Lighting?</a:t>
            </a:r>
            <a:endParaRPr lang="en-US" sz="4400" b="0" dirty="0">
              <a:cs typeface="Calibri"/>
            </a:endParaRPr>
          </a:p>
          <a:p>
            <a:pPr>
              <a:buChar char="•"/>
            </a:pPr>
            <a:r>
              <a:rPr lang="en-GB" sz="4400" b="0" dirty="0">
                <a:cs typeface="Calibri"/>
              </a:rPr>
              <a:t> Visitor Centre?</a:t>
            </a:r>
            <a:r>
              <a:rPr lang="en-US" sz="4400" b="0" dirty="0">
                <a:cs typeface="Calibri"/>
              </a:rPr>
              <a:t> </a:t>
            </a:r>
          </a:p>
          <a:p>
            <a:pPr>
              <a:buChar char="•"/>
            </a:pPr>
            <a:r>
              <a:rPr lang="en-GB" sz="4400" b="0" dirty="0">
                <a:cs typeface="Calibri"/>
              </a:rPr>
              <a:t> Toilets?</a:t>
            </a:r>
            <a:endParaRPr lang="en-US" sz="4400" b="0" dirty="0">
              <a:cs typeface="Calibri"/>
            </a:endParaRPr>
          </a:p>
          <a:p>
            <a:pPr>
              <a:buChar char="•"/>
            </a:pPr>
            <a:r>
              <a:rPr lang="en-GB" sz="4400" b="0" dirty="0">
                <a:cs typeface="Calibri"/>
              </a:rPr>
              <a:t> What else?</a:t>
            </a:r>
          </a:p>
          <a:p>
            <a:endParaRPr lang="en-GB" sz="4400" b="0" dirty="0"/>
          </a:p>
        </p:txBody>
      </p:sp>
      <p:pic>
        <p:nvPicPr>
          <p:cNvPr id="6" name="Picture 5">
            <a:extLst>
              <a:ext uri="{FF2B5EF4-FFF2-40B4-BE49-F238E27FC236}">
                <a16:creationId xmlns:a16="http://schemas.microsoft.com/office/drawing/2014/main" id="{49499B08-469F-4581-AC09-842F426ED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1456" y="2777067"/>
            <a:ext cx="7127493" cy="4656536"/>
          </a:xfrm>
          <a:prstGeom prst="rect">
            <a:avLst/>
          </a:prstGeom>
        </p:spPr>
      </p:pic>
      <p:pic>
        <p:nvPicPr>
          <p:cNvPr id="7" name="Picture 6" descr="A bridge with lights on it&#10;&#10;Description automatically generated">
            <a:extLst>
              <a:ext uri="{FF2B5EF4-FFF2-40B4-BE49-F238E27FC236}">
                <a16:creationId xmlns:a16="http://schemas.microsoft.com/office/drawing/2014/main" id="{011DF9F3-10C7-4A42-822D-F55BCEAB8D4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5366" y="7716188"/>
            <a:ext cx="7653268" cy="5214919"/>
          </a:xfrm>
          <a:prstGeom prst="rect">
            <a:avLst/>
          </a:prstGeom>
          <a:noFill/>
          <a:ln>
            <a:noFill/>
          </a:ln>
        </p:spPr>
      </p:pic>
      <p:pic>
        <p:nvPicPr>
          <p:cNvPr id="8" name="Picture 7" descr="A city with many tall buildings&#10;&#10;Description automatically generated">
            <a:extLst>
              <a:ext uri="{FF2B5EF4-FFF2-40B4-BE49-F238E27FC236}">
                <a16:creationId xmlns:a16="http://schemas.microsoft.com/office/drawing/2014/main" id="{14077073-FD90-48D5-B1E4-EDB9786DF1D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65228" y="7698007"/>
            <a:ext cx="7127494" cy="5233100"/>
          </a:xfrm>
          <a:prstGeom prst="rect">
            <a:avLst/>
          </a:prstGeom>
          <a:noFill/>
          <a:ln>
            <a:noFill/>
          </a:ln>
        </p:spPr>
      </p:pic>
    </p:spTree>
    <p:extLst>
      <p:ext uri="{BB962C8B-B14F-4D97-AF65-F5344CB8AC3E}">
        <p14:creationId xmlns:p14="http://schemas.microsoft.com/office/powerpoint/2010/main" val="220798383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US" b="0" dirty="0"/>
              <a:t>Practical Investigation</a:t>
            </a:r>
            <a:endParaRPr lang="en-GB" b="0" dirty="0"/>
          </a:p>
        </p:txBody>
      </p:sp>
      <p:sp>
        <p:nvSpPr>
          <p:cNvPr id="4" name="Text Placeholder 3">
            <a:extLst>
              <a:ext uri="{FF2B5EF4-FFF2-40B4-BE49-F238E27FC236}">
                <a16:creationId xmlns:a16="http://schemas.microsoft.com/office/drawing/2014/main" id="{C7953B86-EDE4-4C2E-9622-14466BAA0D1A}"/>
              </a:ext>
            </a:extLst>
          </p:cNvPr>
          <p:cNvSpPr>
            <a:spLocks noGrp="1"/>
          </p:cNvSpPr>
          <p:nvPr>
            <p:ph type="body" idx="1"/>
          </p:nvPr>
        </p:nvSpPr>
        <p:spPr>
          <a:xfrm>
            <a:off x="1206500" y="3022600"/>
            <a:ext cx="21971000" cy="9481916"/>
          </a:xfrm>
        </p:spPr>
        <p:txBody>
          <a:bodyPr/>
          <a:lstStyle/>
          <a:p>
            <a:endParaRPr lang="en-GB" b="0" dirty="0"/>
          </a:p>
        </p:txBody>
      </p:sp>
    </p:spTree>
    <p:extLst>
      <p:ext uri="{BB962C8B-B14F-4D97-AF65-F5344CB8AC3E}">
        <p14:creationId xmlns:p14="http://schemas.microsoft.com/office/powerpoint/2010/main" val="192334793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US" b="0" dirty="0"/>
              <a:t>What are renewable energy sources?</a:t>
            </a:r>
            <a:endParaRPr lang="en-GB" b="0" dirty="0"/>
          </a:p>
        </p:txBody>
      </p:sp>
      <p:sp>
        <p:nvSpPr>
          <p:cNvPr id="10" name="TextBox 9">
            <a:extLst>
              <a:ext uri="{FF2B5EF4-FFF2-40B4-BE49-F238E27FC236}">
                <a16:creationId xmlns:a16="http://schemas.microsoft.com/office/drawing/2014/main" id="{096A742C-ADC0-4530-911A-56627E001EB8}"/>
              </a:ext>
            </a:extLst>
          </p:cNvPr>
          <p:cNvSpPr txBox="1"/>
          <p:nvPr/>
        </p:nvSpPr>
        <p:spPr>
          <a:xfrm>
            <a:off x="1484207" y="8565803"/>
            <a:ext cx="650446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dirty="0">
                <a:latin typeface="Rebond Grotesque" pitchFamily="2" charset="77"/>
                <a:ea typeface="Rebond Grotesque" pitchFamily="2" charset="77"/>
              </a:rPr>
              <a:t>Advantages and </a:t>
            </a:r>
          </a:p>
          <a:p>
            <a:r>
              <a:rPr lang="en-GB" sz="4800" dirty="0">
                <a:latin typeface="Rebond Grotesque" pitchFamily="2" charset="77"/>
                <a:ea typeface="Rebond Grotesque" pitchFamily="2" charset="77"/>
              </a:rPr>
              <a:t>disadvantages?</a:t>
            </a:r>
            <a:endParaRPr lang="en-US" sz="4800" dirty="0">
              <a:latin typeface="Rebond Grotesque" pitchFamily="2" charset="77"/>
              <a:ea typeface="Rebond Grotesque" pitchFamily="2" charset="77"/>
              <a:cs typeface="Calibri"/>
            </a:endParaRPr>
          </a:p>
        </p:txBody>
      </p:sp>
      <p:pic>
        <p:nvPicPr>
          <p:cNvPr id="1026" name="Picture 2" descr="water dam under white and blue skies">
            <a:extLst>
              <a:ext uri="{FF2B5EF4-FFF2-40B4-BE49-F238E27FC236}">
                <a16:creationId xmlns:a16="http://schemas.microsoft.com/office/drawing/2014/main" id="{672F317C-99F6-45EE-B48B-00F615398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9342" y="8054549"/>
            <a:ext cx="7094532" cy="475340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a:extLst>
              <a:ext uri="{FF2B5EF4-FFF2-40B4-BE49-F238E27FC236}">
                <a16:creationId xmlns:a16="http://schemas.microsoft.com/office/drawing/2014/main" id="{892067A8-2F6C-4654-860A-2CE745AED607}"/>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b="1" dirty="0">
              <a:latin typeface="Rebond Grotesque" pitchFamily="2" charset="77"/>
              <a:ea typeface="Rebond Grotesque" pitchFamily="2" charset="77"/>
            </a:endParaRPr>
          </a:p>
        </p:txBody>
      </p:sp>
      <p:pic>
        <p:nvPicPr>
          <p:cNvPr id="12" name="Picture 11" descr="A solar panels in a field&#10;&#10;Description automatically generated">
            <a:extLst>
              <a:ext uri="{FF2B5EF4-FFF2-40B4-BE49-F238E27FC236}">
                <a16:creationId xmlns:a16="http://schemas.microsoft.com/office/drawing/2014/main" id="{73A92CE4-DC6F-4A4E-A981-FD8C4F3F129A}"/>
              </a:ext>
            </a:extLst>
          </p:cNvPr>
          <p:cNvPicPr>
            <a:picLocks noChangeAspect="1"/>
          </p:cNvPicPr>
          <p:nvPr/>
        </p:nvPicPr>
        <p:blipFill rotWithShape="1">
          <a:blip r:embed="rId4">
            <a:extLst>
              <a:ext uri="{28A0092B-C50C-407E-A947-70E740481C1C}">
                <a14:useLocalDpi xmlns:a14="http://schemas.microsoft.com/office/drawing/2010/main" val="0"/>
              </a:ext>
            </a:extLst>
          </a:blip>
          <a:srcRect l="2962"/>
          <a:stretch/>
        </p:blipFill>
        <p:spPr>
          <a:xfrm>
            <a:off x="956271" y="2569813"/>
            <a:ext cx="7560336" cy="5194063"/>
          </a:xfrm>
          <a:prstGeom prst="rect">
            <a:avLst/>
          </a:prstGeom>
        </p:spPr>
      </p:pic>
      <p:sp>
        <p:nvSpPr>
          <p:cNvPr id="13" name="AutoShape 8" descr="white electric windmills during daytime">
            <a:extLst>
              <a:ext uri="{FF2B5EF4-FFF2-40B4-BE49-F238E27FC236}">
                <a16:creationId xmlns:a16="http://schemas.microsoft.com/office/drawing/2014/main" id="{423543C3-E47B-4EBD-9CCF-C97143E0B6F0}"/>
              </a:ext>
            </a:extLst>
          </p:cNvPr>
          <p:cNvSpPr>
            <a:spLocks noChangeAspect="1" noChangeArrowheads="1"/>
          </p:cNvSpPr>
          <p:nvPr/>
        </p:nvSpPr>
        <p:spPr bwMode="auto">
          <a:xfrm>
            <a:off x="12192000" y="6858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b="1" dirty="0">
              <a:latin typeface="Rebond Grotesque" pitchFamily="2" charset="77"/>
              <a:ea typeface="Rebond Grotesque" pitchFamily="2" charset="77"/>
            </a:endParaRPr>
          </a:p>
        </p:txBody>
      </p:sp>
      <p:pic>
        <p:nvPicPr>
          <p:cNvPr id="15" name="Picture 14" descr="Wind turbines on a hill&#10;&#10;Description automatically generated">
            <a:extLst>
              <a:ext uri="{FF2B5EF4-FFF2-40B4-BE49-F238E27FC236}">
                <a16:creationId xmlns:a16="http://schemas.microsoft.com/office/drawing/2014/main" id="{8DDEF103-D5B2-49FC-9793-ADA9522E72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9905" y="8059151"/>
            <a:ext cx="7207858" cy="4753402"/>
          </a:xfrm>
          <a:prstGeom prst="rect">
            <a:avLst/>
          </a:prstGeom>
        </p:spPr>
      </p:pic>
      <p:pic>
        <p:nvPicPr>
          <p:cNvPr id="17" name="Picture 16" descr="A close-up of a field&#10;&#10;Description automatically generated">
            <a:extLst>
              <a:ext uri="{FF2B5EF4-FFF2-40B4-BE49-F238E27FC236}">
                <a16:creationId xmlns:a16="http://schemas.microsoft.com/office/drawing/2014/main" id="{7230AA1C-7B64-42AA-BE88-F0CBBE5353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895"/>
          <a:stretch/>
        </p:blipFill>
        <p:spPr>
          <a:xfrm>
            <a:off x="16229343" y="2569813"/>
            <a:ext cx="7094531" cy="5194062"/>
          </a:xfrm>
          <a:prstGeom prst="rect">
            <a:avLst/>
          </a:prstGeom>
        </p:spPr>
      </p:pic>
      <p:pic>
        <p:nvPicPr>
          <p:cNvPr id="19" name="Picture 18" descr="A close up of a plant&#10;&#10;Description automatically generated">
            <a:extLst>
              <a:ext uri="{FF2B5EF4-FFF2-40B4-BE49-F238E27FC236}">
                <a16:creationId xmlns:a16="http://schemas.microsoft.com/office/drawing/2014/main" id="{4BB99C5E-F690-4B4D-A503-4346208097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508"/>
          <a:stretch/>
        </p:blipFill>
        <p:spPr>
          <a:xfrm>
            <a:off x="8769904" y="2569813"/>
            <a:ext cx="7206142" cy="5194062"/>
          </a:xfrm>
          <a:prstGeom prst="rect">
            <a:avLst/>
          </a:prstGeom>
        </p:spPr>
      </p:pic>
    </p:spTree>
    <p:extLst>
      <p:ext uri="{BB962C8B-B14F-4D97-AF65-F5344CB8AC3E}">
        <p14:creationId xmlns:p14="http://schemas.microsoft.com/office/powerpoint/2010/main" val="57504196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US" b="0" dirty="0"/>
              <a:t>Which ones are most used?</a:t>
            </a:r>
            <a:endParaRPr lang="en-GB" b="0" dirty="0"/>
          </a:p>
        </p:txBody>
      </p:sp>
      <p:graphicFrame>
        <p:nvGraphicFramePr>
          <p:cNvPr id="6" name="Chart 5">
            <a:extLst>
              <a:ext uri="{FF2B5EF4-FFF2-40B4-BE49-F238E27FC236}">
                <a16:creationId xmlns:a16="http://schemas.microsoft.com/office/drawing/2014/main" id="{697B9967-8B46-4496-BC61-3A69436789D7}"/>
              </a:ext>
            </a:extLst>
          </p:cNvPr>
          <p:cNvGraphicFramePr/>
          <p:nvPr>
            <p:extLst>
              <p:ext uri="{D42A27DB-BD31-4B8C-83A1-F6EECF244321}">
                <p14:modId xmlns:p14="http://schemas.microsoft.com/office/powerpoint/2010/main" val="2938452331"/>
              </p:ext>
            </p:extLst>
          </p:nvPr>
        </p:nvGraphicFramePr>
        <p:xfrm>
          <a:off x="685801" y="2794000"/>
          <a:ext cx="23094950" cy="7975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541656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GB" b="0" dirty="0"/>
              <a:t>Hydropower</a:t>
            </a:r>
          </a:p>
        </p:txBody>
      </p:sp>
      <p:sp>
        <p:nvSpPr>
          <p:cNvPr id="9" name="TextBox 8">
            <a:extLst>
              <a:ext uri="{FF2B5EF4-FFF2-40B4-BE49-F238E27FC236}">
                <a16:creationId xmlns:a16="http://schemas.microsoft.com/office/drawing/2014/main" id="{1D61F5E2-D8D6-4ABF-A999-7199183A44D7}"/>
              </a:ext>
            </a:extLst>
          </p:cNvPr>
          <p:cNvSpPr txBox="1"/>
          <p:nvPr/>
        </p:nvSpPr>
        <p:spPr>
          <a:xfrm>
            <a:off x="1206500" y="2487263"/>
            <a:ext cx="14027397" cy="5497852"/>
          </a:xfrm>
          <a:prstGeom prst="rect">
            <a:avLst/>
          </a:prstGeom>
          <a:noFill/>
        </p:spPr>
        <p:txBody>
          <a:bodyPr wrap="square">
            <a:spAutoFit/>
          </a:bodyPr>
          <a:lstStyle/>
          <a:p>
            <a:pPr algn="l" rtl="0" fontAlgn="base">
              <a:lnSpc>
                <a:spcPct val="150000"/>
              </a:lnSpc>
            </a:pPr>
            <a:r>
              <a:rPr lang="en-GB" sz="4800" dirty="0">
                <a:solidFill>
                  <a:schemeClr val="tx1"/>
                </a:solidFill>
                <a:effectLst/>
                <a:latin typeface="Rebond Grotesque" pitchFamily="2" charset="77"/>
                <a:ea typeface="Rebond Grotesque" pitchFamily="2" charset="77"/>
              </a:rPr>
              <a:t>There are </a:t>
            </a:r>
            <a:r>
              <a:rPr lang="en-GB" sz="4800" dirty="0">
                <a:solidFill>
                  <a:schemeClr val="tx1"/>
                </a:solidFill>
                <a:latin typeface="Rebond Grotesque" pitchFamily="2" charset="77"/>
                <a:ea typeface="Rebond Grotesque" pitchFamily="2" charset="77"/>
              </a:rPr>
              <a:t>four</a:t>
            </a:r>
            <a:r>
              <a:rPr lang="en-GB" sz="4800" dirty="0">
                <a:solidFill>
                  <a:schemeClr val="tx1"/>
                </a:solidFill>
                <a:effectLst/>
                <a:latin typeface="Rebond Grotesque" pitchFamily="2" charset="77"/>
                <a:ea typeface="Rebond Grotesque" pitchFamily="2" charset="77"/>
              </a:rPr>
              <a:t> types of hydropower:</a:t>
            </a:r>
          </a:p>
          <a:p>
            <a:pPr algn="l" rtl="0" fontAlgn="base">
              <a:lnSpc>
                <a:spcPct val="150000"/>
              </a:lnSpc>
              <a:buFont typeface="Arial" panose="020B0604020202020204" pitchFamily="34" charset="0"/>
              <a:buChar char="•"/>
            </a:pPr>
            <a:r>
              <a:rPr lang="en-GB" sz="4800" dirty="0">
                <a:solidFill>
                  <a:schemeClr val="tx1"/>
                </a:solidFill>
                <a:effectLst/>
                <a:latin typeface="Rebond Grotesque" pitchFamily="2" charset="77"/>
                <a:ea typeface="Rebond Grotesque" pitchFamily="2" charset="77"/>
              </a:rPr>
              <a:t> Dammed systems (storage)</a:t>
            </a:r>
          </a:p>
          <a:p>
            <a:pPr algn="l" rtl="0" fontAlgn="base">
              <a:lnSpc>
                <a:spcPct val="150000"/>
              </a:lnSpc>
              <a:buFont typeface="Arial" panose="020B0604020202020204" pitchFamily="34" charset="0"/>
              <a:buChar char="•"/>
            </a:pPr>
            <a:r>
              <a:rPr lang="en-GB" sz="4800" dirty="0">
                <a:solidFill>
                  <a:schemeClr val="tx1"/>
                </a:solidFill>
                <a:latin typeface="Rebond Grotesque" pitchFamily="2" charset="77"/>
                <a:ea typeface="Rebond Grotesque" pitchFamily="2" charset="77"/>
              </a:rPr>
              <a:t> P</a:t>
            </a:r>
            <a:r>
              <a:rPr lang="en-GB" sz="4800" dirty="0">
                <a:solidFill>
                  <a:schemeClr val="tx1"/>
                </a:solidFill>
                <a:effectLst/>
                <a:latin typeface="Rebond Grotesque" pitchFamily="2" charset="77"/>
                <a:ea typeface="Rebond Grotesque" pitchFamily="2" charset="77"/>
              </a:rPr>
              <a:t>umped storage </a:t>
            </a:r>
          </a:p>
          <a:p>
            <a:pPr algn="l" rtl="0" fontAlgn="base">
              <a:lnSpc>
                <a:spcPct val="150000"/>
              </a:lnSpc>
              <a:buFont typeface="Arial" panose="020B0604020202020204" pitchFamily="34" charset="0"/>
              <a:buChar char="•"/>
            </a:pPr>
            <a:r>
              <a:rPr lang="en-GB" sz="4800" dirty="0">
                <a:solidFill>
                  <a:schemeClr val="tx1"/>
                </a:solidFill>
                <a:effectLst/>
                <a:latin typeface="Rebond Grotesque" pitchFamily="2" charset="77"/>
                <a:ea typeface="Rebond Grotesque" pitchFamily="2" charset="77"/>
              </a:rPr>
              <a:t> Run-of-river </a:t>
            </a:r>
          </a:p>
          <a:p>
            <a:pPr algn="l" rtl="0" fontAlgn="base">
              <a:lnSpc>
                <a:spcPct val="150000"/>
              </a:lnSpc>
              <a:buFont typeface="Arial" panose="020B0604020202020204" pitchFamily="34" charset="0"/>
              <a:buChar char="•"/>
            </a:pPr>
            <a:r>
              <a:rPr lang="en-GB" sz="4800" dirty="0">
                <a:solidFill>
                  <a:schemeClr val="tx1"/>
                </a:solidFill>
                <a:latin typeface="Rebond Grotesque" pitchFamily="2" charset="77"/>
                <a:ea typeface="Rebond Grotesque" pitchFamily="2" charset="77"/>
              </a:rPr>
              <a:t> Wave and tidal (offshore)</a:t>
            </a:r>
            <a:endParaRPr lang="en-GB" sz="4800" dirty="0">
              <a:solidFill>
                <a:schemeClr val="tx1"/>
              </a:solidFill>
              <a:effectLst/>
              <a:latin typeface="Rebond Grotesque" pitchFamily="2" charset="77"/>
              <a:ea typeface="Rebond Grotesque" pitchFamily="2" charset="77"/>
            </a:endParaRPr>
          </a:p>
        </p:txBody>
      </p:sp>
      <p:pic>
        <p:nvPicPr>
          <p:cNvPr id="10" name="Picture 2" descr="water dam under white and blue skies">
            <a:extLst>
              <a:ext uri="{FF2B5EF4-FFF2-40B4-BE49-F238E27FC236}">
                <a16:creationId xmlns:a16="http://schemas.microsoft.com/office/drawing/2014/main" id="{C6192E28-63E4-4B43-AD52-38E326717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999" y="4700637"/>
            <a:ext cx="12177093" cy="81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24865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790B25-A6FB-4750-B7AB-A89A33D8A4E9}"/>
              </a:ext>
            </a:extLst>
          </p:cNvPr>
          <p:cNvSpPr txBox="1">
            <a:spLocks/>
          </p:cNvSpPr>
          <p:nvPr/>
        </p:nvSpPr>
        <p:spPr>
          <a:xfrm>
            <a:off x="1212625" y="1077478"/>
            <a:ext cx="8596668" cy="132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1pPr>
            <a:lvl2pPr marL="0" marR="0" indent="457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2pPr>
            <a:lvl3pPr marL="0" marR="0" indent="914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3pPr>
            <a:lvl4pPr marL="0" marR="0" indent="1371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4pPr>
            <a:lvl5pPr marL="0" marR="0" indent="18288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5pPr>
            <a:lvl6pPr marL="0" marR="0" indent="22860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6pPr>
            <a:lvl7pPr marL="0" marR="0" indent="2743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7pPr>
            <a:lvl8pPr marL="0" marR="0" indent="3200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8pPr>
            <a:lvl9pPr marL="0" marR="0" indent="3657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9pPr>
          </a:lstStyle>
          <a:p>
            <a:pPr hangingPunct="1"/>
            <a:r>
              <a:rPr lang="en-US" dirty="0">
                <a:latin typeface="Rebond Grotesque" pitchFamily="2" charset="77"/>
                <a:ea typeface="Rebond Grotesque" pitchFamily="2" charset="77"/>
              </a:rPr>
              <a:t>Run-of-river</a:t>
            </a:r>
          </a:p>
        </p:txBody>
      </p:sp>
      <p:sp>
        <p:nvSpPr>
          <p:cNvPr id="8" name="TextBox 7">
            <a:extLst>
              <a:ext uri="{FF2B5EF4-FFF2-40B4-BE49-F238E27FC236}">
                <a16:creationId xmlns:a16="http://schemas.microsoft.com/office/drawing/2014/main" id="{070F9867-C1F6-434F-8C16-1D3C100F9754}"/>
              </a:ext>
            </a:extLst>
          </p:cNvPr>
          <p:cNvSpPr txBox="1"/>
          <p:nvPr/>
        </p:nvSpPr>
        <p:spPr>
          <a:xfrm>
            <a:off x="1212625" y="2714583"/>
            <a:ext cx="12592688" cy="2185214"/>
          </a:xfrm>
          <a:prstGeom prst="rect">
            <a:avLst/>
          </a:prstGeom>
          <a:noFill/>
        </p:spPr>
        <p:txBody>
          <a:bodyPr wrap="square">
            <a:spAutoFit/>
          </a:bodyPr>
          <a:lstStyle/>
          <a:p>
            <a:pPr algn="l"/>
            <a:r>
              <a:rPr lang="en-GB" sz="4800" dirty="0">
                <a:solidFill>
                  <a:schemeClr val="tx1"/>
                </a:solidFill>
                <a:effectLst/>
                <a:latin typeface="Rebond Grotesque" pitchFamily="2" charset="77"/>
                <a:ea typeface="Rebond Grotesque" pitchFamily="2" charset="77"/>
              </a:rPr>
              <a:t>The natural flow of a river is used</a:t>
            </a:r>
            <a:r>
              <a:rPr lang="en-US" sz="4800" dirty="0">
                <a:solidFill>
                  <a:schemeClr val="tx1"/>
                </a:solidFill>
                <a:effectLst/>
                <a:latin typeface="Rebond Grotesque" pitchFamily="2" charset="77"/>
                <a:ea typeface="Rebond Grotesque" pitchFamily="2" charset="77"/>
              </a:rPr>
              <a:t> to </a:t>
            </a:r>
            <a:r>
              <a:rPr lang="en-US" sz="4800" dirty="0">
                <a:solidFill>
                  <a:schemeClr val="tx1"/>
                </a:solidFill>
                <a:latin typeface="Rebond Grotesque" pitchFamily="2" charset="77"/>
                <a:ea typeface="Rebond Grotesque" pitchFamily="2" charset="77"/>
              </a:rPr>
              <a:t>turn turbines, which produce electricity.</a:t>
            </a:r>
          </a:p>
          <a:p>
            <a:pPr algn="l"/>
            <a:endParaRPr lang="en-GB" sz="4000" dirty="0">
              <a:solidFill>
                <a:srgbClr val="202122"/>
              </a:solidFill>
              <a:effectLst/>
              <a:latin typeface="Rebond Grotesque" pitchFamily="2" charset="77"/>
              <a:ea typeface="Rebond Grotesque" pitchFamily="2" charset="77"/>
            </a:endParaRPr>
          </a:p>
        </p:txBody>
      </p:sp>
      <p:pic>
        <p:nvPicPr>
          <p:cNvPr id="3" name="Picture 2" descr="A large metal propeller with screws&#10;&#10;Description automatically generated">
            <a:extLst>
              <a:ext uri="{FF2B5EF4-FFF2-40B4-BE49-F238E27FC236}">
                <a16:creationId xmlns:a16="http://schemas.microsoft.com/office/drawing/2014/main" id="{0F4CC510-908F-A4B4-D577-FB9769C69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870" y="4918850"/>
            <a:ext cx="6938630" cy="4625754"/>
          </a:xfrm>
          <a:prstGeom prst="rect">
            <a:avLst/>
          </a:prstGeom>
        </p:spPr>
      </p:pic>
      <p:pic>
        <p:nvPicPr>
          <p:cNvPr id="11" name="Picture 10" descr="Close-up of a large metal sculpture&#10;&#10;Description automatically generated">
            <a:extLst>
              <a:ext uri="{FF2B5EF4-FFF2-40B4-BE49-F238E27FC236}">
                <a16:creationId xmlns:a16="http://schemas.microsoft.com/office/drawing/2014/main" id="{9215DA36-ACDD-84FB-D35C-1D82419319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5838" y="4918850"/>
            <a:ext cx="5235764" cy="7853647"/>
          </a:xfrm>
          <a:prstGeom prst="rect">
            <a:avLst/>
          </a:prstGeom>
        </p:spPr>
      </p:pic>
      <p:pic>
        <p:nvPicPr>
          <p:cNvPr id="13" name="Picture 12" descr="Water wheel in a canal&#10;&#10;Description automatically generated">
            <a:extLst>
              <a:ext uri="{FF2B5EF4-FFF2-40B4-BE49-F238E27FC236}">
                <a16:creationId xmlns:a16="http://schemas.microsoft.com/office/drawing/2014/main" id="{9875034D-0818-7800-2109-AE67955FB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9941" y="1342497"/>
            <a:ext cx="8572500" cy="11430000"/>
          </a:xfrm>
          <a:prstGeom prst="rect">
            <a:avLst/>
          </a:prstGeom>
        </p:spPr>
      </p:pic>
    </p:spTree>
    <p:extLst>
      <p:ext uri="{BB962C8B-B14F-4D97-AF65-F5344CB8AC3E}">
        <p14:creationId xmlns:p14="http://schemas.microsoft.com/office/powerpoint/2010/main" val="270279073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A81A18-219A-4B9E-A43B-62D4D5A7A114}"/>
              </a:ext>
            </a:extLst>
          </p:cNvPr>
          <p:cNvSpPr txBox="1">
            <a:spLocks/>
          </p:cNvSpPr>
          <p:nvPr/>
        </p:nvSpPr>
        <p:spPr>
          <a:xfrm>
            <a:off x="1083677" y="934151"/>
            <a:ext cx="8596668" cy="13208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8800" dirty="0">
                <a:solidFill>
                  <a:schemeClr val="tx1"/>
                </a:solidFill>
                <a:latin typeface="Rebond Grotesque" pitchFamily="2" charset="77"/>
                <a:ea typeface="Rebond Grotesque" pitchFamily="2" charset="77"/>
              </a:rPr>
              <a:t>Wind power</a:t>
            </a:r>
            <a:endParaRPr lang="en-US" sz="8800" dirty="0">
              <a:solidFill>
                <a:schemeClr val="tx1"/>
              </a:solidFill>
              <a:latin typeface="Rebond Grotesque" pitchFamily="2" charset="77"/>
              <a:ea typeface="Rebond Grotesque" pitchFamily="2" charset="77"/>
            </a:endParaRPr>
          </a:p>
        </p:txBody>
      </p:sp>
      <p:sp>
        <p:nvSpPr>
          <p:cNvPr id="7" name="TextBox 6">
            <a:extLst>
              <a:ext uri="{FF2B5EF4-FFF2-40B4-BE49-F238E27FC236}">
                <a16:creationId xmlns:a16="http://schemas.microsoft.com/office/drawing/2014/main" id="{B5D59EC8-93BA-40CB-A4F6-07C14F5EE078}"/>
              </a:ext>
            </a:extLst>
          </p:cNvPr>
          <p:cNvSpPr txBox="1"/>
          <p:nvPr/>
        </p:nvSpPr>
        <p:spPr>
          <a:xfrm>
            <a:off x="1134477" y="2768397"/>
            <a:ext cx="10016123" cy="4832092"/>
          </a:xfrm>
          <a:prstGeom prst="rect">
            <a:avLst/>
          </a:prstGeom>
          <a:noFill/>
        </p:spPr>
        <p:txBody>
          <a:bodyPr wrap="square">
            <a:spAutoFit/>
          </a:bodyPr>
          <a:lstStyle/>
          <a:p>
            <a:pPr algn="l" rtl="0" fontAlgn="base"/>
            <a:r>
              <a:rPr lang="en-GB" sz="4400" dirty="0">
                <a:solidFill>
                  <a:schemeClr val="tx1"/>
                </a:solidFill>
                <a:effectLst/>
                <a:latin typeface="Rebond Grotesque" pitchFamily="2" charset="77"/>
                <a:ea typeface="Rebond Grotesque" pitchFamily="2" charset="77"/>
              </a:rPr>
              <a:t>The UK is the windiest country in Europe, and when sited in the right place wind turbines are a great way to generate renewable energy. </a:t>
            </a:r>
            <a:br>
              <a:rPr lang="en-GB" sz="4400" dirty="0">
                <a:solidFill>
                  <a:schemeClr val="tx1"/>
                </a:solidFill>
                <a:effectLst/>
                <a:latin typeface="Rebond Grotesque" pitchFamily="2" charset="77"/>
                <a:ea typeface="Rebond Grotesque" pitchFamily="2" charset="77"/>
              </a:rPr>
            </a:br>
            <a:endParaRPr lang="en-GB" sz="4400" dirty="0">
              <a:solidFill>
                <a:schemeClr val="tx1"/>
              </a:solidFill>
              <a:effectLst/>
              <a:latin typeface="Rebond Grotesque" pitchFamily="2" charset="77"/>
              <a:ea typeface="Rebond Grotesque" pitchFamily="2" charset="77"/>
            </a:endParaRPr>
          </a:p>
          <a:p>
            <a:pPr algn="l" rtl="0" fontAlgn="base"/>
            <a:r>
              <a:rPr lang="en-GB" sz="4400" dirty="0">
                <a:solidFill>
                  <a:schemeClr val="tx1"/>
                </a:solidFill>
                <a:effectLst/>
                <a:latin typeface="Rebond Grotesque" pitchFamily="2" charset="77"/>
                <a:ea typeface="Rebond Grotesque" pitchFamily="2" charset="77"/>
              </a:rPr>
              <a:t>In some instances, simple windmills can be used to pump water. </a:t>
            </a:r>
          </a:p>
        </p:txBody>
      </p:sp>
      <p:sp>
        <p:nvSpPr>
          <p:cNvPr id="8" name="TextBox 7">
            <a:extLst>
              <a:ext uri="{FF2B5EF4-FFF2-40B4-BE49-F238E27FC236}">
                <a16:creationId xmlns:a16="http://schemas.microsoft.com/office/drawing/2014/main" id="{89F04C50-8341-4585-96E2-EF879FE97780}"/>
              </a:ext>
            </a:extLst>
          </p:cNvPr>
          <p:cNvSpPr txBox="1"/>
          <p:nvPr/>
        </p:nvSpPr>
        <p:spPr>
          <a:xfrm>
            <a:off x="10824044" y="8761108"/>
            <a:ext cx="12982888" cy="4154984"/>
          </a:xfrm>
          <a:prstGeom prst="rect">
            <a:avLst/>
          </a:prstGeom>
          <a:noFill/>
        </p:spPr>
        <p:txBody>
          <a:bodyPr wrap="square">
            <a:spAutoFit/>
          </a:bodyPr>
          <a:lstStyle/>
          <a:p>
            <a:pPr algn="l" rtl="0" fontAlgn="base"/>
            <a:r>
              <a:rPr lang="en-GB" sz="4000" u="sng" dirty="0">
                <a:solidFill>
                  <a:schemeClr val="tx1"/>
                </a:solidFill>
                <a:effectLst/>
                <a:latin typeface="Rebond Grotesque" pitchFamily="2" charset="77"/>
                <a:ea typeface="Rebond Grotesque" pitchFamily="2" charset="77"/>
              </a:rPr>
              <a:t>Wind turbine designs</a:t>
            </a:r>
          </a:p>
          <a:p>
            <a:pPr marL="285750" indent="-285750" algn="l" fontAlgn="base">
              <a:buFontTx/>
              <a:buChar char="-"/>
            </a:pPr>
            <a:r>
              <a:rPr lang="en-GB" sz="4000" dirty="0">
                <a:solidFill>
                  <a:schemeClr val="tx1"/>
                </a:solidFill>
                <a:effectLst/>
                <a:latin typeface="Rebond Grotesque" pitchFamily="2" charset="77"/>
                <a:ea typeface="Rebond Grotesque" pitchFamily="2" charset="77"/>
              </a:rPr>
              <a:t>Horizontal mounted (HAWT) - </a:t>
            </a:r>
            <a:r>
              <a:rPr lang="en-GB" sz="3200" dirty="0">
                <a:solidFill>
                  <a:schemeClr val="tx1"/>
                </a:solidFill>
                <a:effectLst/>
                <a:latin typeface="Rebond Grotesque" pitchFamily="2" charset="77"/>
                <a:ea typeface="Rebond Grotesque" pitchFamily="2" charset="77"/>
              </a:rPr>
              <a:t>similar to propeller blades</a:t>
            </a:r>
          </a:p>
          <a:p>
            <a:pPr marL="285750" indent="-285750" algn="l" fontAlgn="base">
              <a:buFontTx/>
              <a:buChar char="-"/>
            </a:pPr>
            <a:r>
              <a:rPr lang="en-GB" sz="4000" dirty="0">
                <a:solidFill>
                  <a:schemeClr val="tx1"/>
                </a:solidFill>
                <a:effectLst/>
                <a:latin typeface="Rebond Grotesque" pitchFamily="2" charset="77"/>
                <a:ea typeface="Rebond Grotesque" pitchFamily="2" charset="77"/>
              </a:rPr>
              <a:t>Vertically mounted (VAWT) </a:t>
            </a:r>
            <a:endParaRPr lang="en-GB" sz="3600" dirty="0">
              <a:solidFill>
                <a:schemeClr val="tx1"/>
              </a:solidFill>
              <a:effectLst/>
              <a:latin typeface="Rebond Grotesque" pitchFamily="2" charset="77"/>
              <a:ea typeface="Rebond Grotesque" pitchFamily="2" charset="77"/>
            </a:endParaRPr>
          </a:p>
          <a:p>
            <a:pPr marL="742950" lvl="1" indent="-285750" algn="l" fontAlgn="base">
              <a:buFontTx/>
              <a:buChar char="-"/>
            </a:pPr>
            <a:r>
              <a:rPr lang="en-GB" sz="4000" dirty="0" err="1">
                <a:solidFill>
                  <a:schemeClr val="tx1"/>
                </a:solidFill>
                <a:latin typeface="Rebond Grotesque" pitchFamily="2" charset="77"/>
                <a:ea typeface="Rebond Grotesque" pitchFamily="2" charset="77"/>
              </a:rPr>
              <a:t>Savonius</a:t>
            </a:r>
            <a:endParaRPr lang="en-GB" sz="4000" dirty="0">
              <a:solidFill>
                <a:schemeClr val="tx1"/>
              </a:solidFill>
              <a:latin typeface="Rebond Grotesque" pitchFamily="2" charset="77"/>
              <a:ea typeface="Rebond Grotesque" pitchFamily="2" charset="77"/>
            </a:endParaRPr>
          </a:p>
          <a:p>
            <a:pPr marL="742950" lvl="1" indent="-285750" algn="l" fontAlgn="base">
              <a:buFontTx/>
              <a:buChar char="-"/>
            </a:pPr>
            <a:r>
              <a:rPr lang="en-GB" sz="4000" dirty="0" err="1">
                <a:solidFill>
                  <a:schemeClr val="tx1"/>
                </a:solidFill>
                <a:effectLst/>
                <a:latin typeface="Rebond Grotesque" pitchFamily="2" charset="77"/>
                <a:ea typeface="Rebond Grotesque" pitchFamily="2" charset="77"/>
              </a:rPr>
              <a:t>Darrieus</a:t>
            </a:r>
            <a:endParaRPr lang="en-GB" sz="4000" dirty="0">
              <a:solidFill>
                <a:schemeClr val="tx1"/>
              </a:solidFill>
              <a:effectLst/>
              <a:latin typeface="Rebond Grotesque" pitchFamily="2" charset="77"/>
              <a:ea typeface="Rebond Grotesque" pitchFamily="2" charset="77"/>
            </a:endParaRPr>
          </a:p>
          <a:p>
            <a:pPr marL="742950" lvl="1" indent="-285750" algn="l" fontAlgn="base">
              <a:buFontTx/>
              <a:buChar char="-"/>
            </a:pPr>
            <a:r>
              <a:rPr lang="en-GB" sz="4000" dirty="0">
                <a:solidFill>
                  <a:schemeClr val="tx1"/>
                </a:solidFill>
                <a:latin typeface="Rebond Grotesque" pitchFamily="2" charset="77"/>
                <a:ea typeface="Rebond Grotesque" pitchFamily="2" charset="77"/>
              </a:rPr>
              <a:t>H-rotor</a:t>
            </a:r>
            <a:r>
              <a:rPr lang="en-GB" sz="4000" dirty="0">
                <a:solidFill>
                  <a:schemeClr val="tx1"/>
                </a:solidFill>
                <a:effectLst/>
                <a:latin typeface="Rebond Grotesque" pitchFamily="2" charset="77"/>
                <a:ea typeface="Rebond Grotesque" pitchFamily="2" charset="77"/>
              </a:rPr>
              <a:t> or revolving wing</a:t>
            </a:r>
          </a:p>
          <a:p>
            <a:pPr algn="l" rtl="0" fontAlgn="base"/>
            <a:endParaRPr lang="en-GB" sz="2400" dirty="0">
              <a:solidFill>
                <a:schemeClr val="tx1"/>
              </a:solidFill>
              <a:effectLst/>
              <a:latin typeface="Rebond Grotesque" pitchFamily="2" charset="77"/>
              <a:ea typeface="Rebond Grotesque" pitchFamily="2" charset="77"/>
            </a:endParaRPr>
          </a:p>
        </p:txBody>
      </p:sp>
      <p:pic>
        <p:nvPicPr>
          <p:cNvPr id="9" name="Picture 8" descr="A field with wind turbines in the background&#10;&#10;Description automatically generated">
            <a:extLst>
              <a:ext uri="{FF2B5EF4-FFF2-40B4-BE49-F238E27FC236}">
                <a16:creationId xmlns:a16="http://schemas.microsoft.com/office/drawing/2014/main" id="{253A3F52-9C2B-411A-BD92-BBD11EBD87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612"/>
          <a:stretch/>
        </p:blipFill>
        <p:spPr>
          <a:xfrm>
            <a:off x="18054121" y="934151"/>
            <a:ext cx="5195402" cy="6965247"/>
          </a:xfrm>
          <a:prstGeom prst="rect">
            <a:avLst/>
          </a:prstGeom>
        </p:spPr>
      </p:pic>
      <p:pic>
        <p:nvPicPr>
          <p:cNvPr id="11" name="Picture 10" descr="A windmill with the moon in the background&#10;&#10;Description automatically generated">
            <a:extLst>
              <a:ext uri="{FF2B5EF4-FFF2-40B4-BE49-F238E27FC236}">
                <a16:creationId xmlns:a16="http://schemas.microsoft.com/office/drawing/2014/main" id="{F398A4C0-2C4E-4FDA-B719-9D3A333EDA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818"/>
          <a:stretch/>
        </p:blipFill>
        <p:spPr>
          <a:xfrm>
            <a:off x="11767236" y="934151"/>
            <a:ext cx="5745475" cy="6965247"/>
          </a:xfrm>
          <a:prstGeom prst="rect">
            <a:avLst/>
          </a:prstGeom>
        </p:spPr>
      </p:pic>
      <p:pic>
        <p:nvPicPr>
          <p:cNvPr id="14" name="Picture 13" descr="A line drawing of different types of turbines&#10;&#10;Description automatically generated">
            <a:extLst>
              <a:ext uri="{FF2B5EF4-FFF2-40B4-BE49-F238E27FC236}">
                <a16:creationId xmlns:a16="http://schemas.microsoft.com/office/drawing/2014/main" id="{EED15EF0-6805-AF0E-E9A0-5194353E27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677" y="8215535"/>
            <a:ext cx="9164484" cy="4749939"/>
          </a:xfrm>
          <a:prstGeom prst="rect">
            <a:avLst/>
          </a:prstGeom>
        </p:spPr>
      </p:pic>
    </p:spTree>
    <p:extLst>
      <p:ext uri="{BB962C8B-B14F-4D97-AF65-F5344CB8AC3E}">
        <p14:creationId xmlns:p14="http://schemas.microsoft.com/office/powerpoint/2010/main" val="269040081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GB" b="0" dirty="0"/>
              <a:t>Examples</a:t>
            </a:r>
          </a:p>
        </p:txBody>
      </p:sp>
      <p:sp>
        <p:nvSpPr>
          <p:cNvPr id="4" name="Text Placeholder 3">
            <a:extLst>
              <a:ext uri="{FF2B5EF4-FFF2-40B4-BE49-F238E27FC236}">
                <a16:creationId xmlns:a16="http://schemas.microsoft.com/office/drawing/2014/main" id="{C7953B86-EDE4-4C2E-9622-14466BAA0D1A}"/>
              </a:ext>
            </a:extLst>
          </p:cNvPr>
          <p:cNvSpPr>
            <a:spLocks noGrp="1"/>
          </p:cNvSpPr>
          <p:nvPr>
            <p:ph type="body" idx="1"/>
          </p:nvPr>
        </p:nvSpPr>
        <p:spPr>
          <a:xfrm>
            <a:off x="8286749" y="10312400"/>
            <a:ext cx="7664451" cy="2482850"/>
          </a:xfrm>
        </p:spPr>
        <p:txBody>
          <a:bodyPr/>
          <a:lstStyle/>
          <a:p>
            <a:pPr marL="0" indent="0">
              <a:buNone/>
            </a:pPr>
            <a:r>
              <a:rPr lang="en-GB" b="0" dirty="0"/>
              <a:t>HAWT</a:t>
            </a:r>
          </a:p>
          <a:p>
            <a:pPr marL="0" indent="0" algn="r">
              <a:buNone/>
            </a:pPr>
            <a:r>
              <a:rPr lang="en-GB" b="0" dirty="0" err="1"/>
              <a:t>Savonius</a:t>
            </a:r>
            <a:r>
              <a:rPr lang="en-GB" b="0" dirty="0"/>
              <a:t> rotor</a:t>
            </a:r>
          </a:p>
        </p:txBody>
      </p:sp>
      <p:pic>
        <p:nvPicPr>
          <p:cNvPr id="6" name="Picture 5" descr="A wind turbine against a blue sky&#10;&#10;Description automatically generated">
            <a:extLst>
              <a:ext uri="{FF2B5EF4-FFF2-40B4-BE49-F238E27FC236}">
                <a16:creationId xmlns:a16="http://schemas.microsoft.com/office/drawing/2014/main" id="{5FA7EDA1-BFF6-B838-42CE-D33F8BF6A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8941" y="2512662"/>
            <a:ext cx="6855058" cy="10282587"/>
          </a:xfrm>
          <a:prstGeom prst="rect">
            <a:avLst/>
          </a:prstGeom>
        </p:spPr>
      </p:pic>
      <p:pic>
        <p:nvPicPr>
          <p:cNvPr id="8" name="Picture 7" descr="A wind turbine in a field&#10;&#10;Description automatically generated">
            <a:extLst>
              <a:ext uri="{FF2B5EF4-FFF2-40B4-BE49-F238E27FC236}">
                <a16:creationId xmlns:a16="http://schemas.microsoft.com/office/drawing/2014/main" id="{25C33D07-E878-7138-3D9D-A80CB74494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01" y="2512663"/>
            <a:ext cx="6705600" cy="10058400"/>
          </a:xfrm>
          <a:prstGeom prst="rect">
            <a:avLst/>
          </a:prstGeom>
        </p:spPr>
      </p:pic>
    </p:spTree>
    <p:extLst>
      <p:ext uri="{BB962C8B-B14F-4D97-AF65-F5344CB8AC3E}">
        <p14:creationId xmlns:p14="http://schemas.microsoft.com/office/powerpoint/2010/main" val="23458626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age heading"/>
          <p:cNvSpPr txBox="1">
            <a:spLocks noGrp="1"/>
          </p:cNvSpPr>
          <p:nvPr>
            <p:ph type="title"/>
          </p:nvPr>
        </p:nvSpPr>
        <p:spPr>
          <a:prstGeom prst="rect">
            <a:avLst/>
          </a:prstGeom>
        </p:spPr>
        <p:txBody>
          <a:bodyPr/>
          <a:lstStyle/>
          <a:p>
            <a:r>
              <a:rPr lang="en-GB" b="0" dirty="0"/>
              <a:t>Discovery Award: Passport</a:t>
            </a:r>
            <a:endParaRPr b="0" dirty="0"/>
          </a:p>
        </p:txBody>
      </p:sp>
      <p:sp>
        <p:nvSpPr>
          <p:cNvPr id="7" name="TextBox 6">
            <a:extLst>
              <a:ext uri="{FF2B5EF4-FFF2-40B4-BE49-F238E27FC236}">
                <a16:creationId xmlns:a16="http://schemas.microsoft.com/office/drawing/2014/main" id="{7DBFFB5F-0C71-45FE-B9A3-559067743705}"/>
              </a:ext>
            </a:extLst>
          </p:cNvPr>
          <p:cNvSpPr txBox="1"/>
          <p:nvPr/>
        </p:nvSpPr>
        <p:spPr>
          <a:xfrm>
            <a:off x="15915730" y="6077933"/>
            <a:ext cx="7549670" cy="1754326"/>
          </a:xfrm>
          <a:prstGeom prst="rect">
            <a:avLst/>
          </a:prstGeom>
          <a:noFill/>
        </p:spPr>
        <p:txBody>
          <a:bodyPr wrap="square" rtlCol="0">
            <a:spAutoFit/>
          </a:bodyPr>
          <a:lstStyle/>
          <a:p>
            <a:pPr algn="l"/>
            <a:r>
              <a:rPr lang="en-GB" sz="5400" dirty="0">
                <a:latin typeface="Rebond Grotesque" pitchFamily="2" charset="77"/>
                <a:ea typeface="Rebond Grotesque" pitchFamily="2" charset="77"/>
              </a:rPr>
              <a:t>RECORDING YOUR EVIDENCE:</a:t>
            </a:r>
          </a:p>
        </p:txBody>
      </p:sp>
      <p:sp>
        <p:nvSpPr>
          <p:cNvPr id="8" name="TextBox 7">
            <a:extLst>
              <a:ext uri="{FF2B5EF4-FFF2-40B4-BE49-F238E27FC236}">
                <a16:creationId xmlns:a16="http://schemas.microsoft.com/office/drawing/2014/main" id="{6139BD72-69D4-4014-84FD-A9E4F94DC78A}"/>
              </a:ext>
            </a:extLst>
          </p:cNvPr>
          <p:cNvSpPr txBox="1"/>
          <p:nvPr/>
        </p:nvSpPr>
        <p:spPr>
          <a:xfrm>
            <a:off x="15915729" y="7853962"/>
            <a:ext cx="5482439" cy="3785652"/>
          </a:xfrm>
          <a:prstGeom prst="rect">
            <a:avLst/>
          </a:prstGeom>
          <a:noFill/>
        </p:spPr>
        <p:txBody>
          <a:bodyPr wrap="square" rtlCol="0">
            <a:spAutoFit/>
          </a:bodyPr>
          <a:lstStyle/>
          <a:p>
            <a:pPr marL="285750" indent="-285750" algn="l">
              <a:buFont typeface="Arial" panose="020B0604020202020204" pitchFamily="34" charset="0"/>
              <a:buChar char="•"/>
            </a:pPr>
            <a:r>
              <a:rPr lang="en-GB" sz="4000" dirty="0">
                <a:latin typeface="Rebond Grotesque" pitchFamily="2" charset="77"/>
                <a:ea typeface="Rebond Grotesque" pitchFamily="2" charset="77"/>
              </a:rPr>
              <a:t>What’s your role?</a:t>
            </a:r>
          </a:p>
          <a:p>
            <a:pPr marL="285750" indent="-285750" algn="l">
              <a:buFont typeface="Arial" panose="020B0604020202020204" pitchFamily="34" charset="0"/>
              <a:buChar char="•"/>
            </a:pPr>
            <a:r>
              <a:rPr lang="en-GB" sz="4000" dirty="0">
                <a:latin typeface="Rebond Grotesque" pitchFamily="2" charset="77"/>
                <a:ea typeface="Rebond Grotesque" pitchFamily="2" charset="77"/>
              </a:rPr>
              <a:t>Team working</a:t>
            </a:r>
          </a:p>
          <a:p>
            <a:pPr marL="285750" indent="-285750" algn="l">
              <a:buFont typeface="Arial" panose="020B0604020202020204" pitchFamily="34" charset="0"/>
              <a:buChar char="•"/>
            </a:pPr>
            <a:r>
              <a:rPr lang="en-GB" sz="4000" dirty="0">
                <a:latin typeface="Rebond Grotesque" pitchFamily="2" charset="77"/>
                <a:ea typeface="Rebond Grotesque" pitchFamily="2" charset="77"/>
              </a:rPr>
              <a:t>Problem solving</a:t>
            </a:r>
          </a:p>
          <a:p>
            <a:pPr marL="285750" indent="-285750" algn="l">
              <a:buFont typeface="Arial" panose="020B0604020202020204" pitchFamily="34" charset="0"/>
              <a:buChar char="•"/>
            </a:pPr>
            <a:r>
              <a:rPr lang="en-GB" sz="4000" dirty="0">
                <a:latin typeface="Rebond Grotesque" pitchFamily="2" charset="77"/>
                <a:ea typeface="Rebond Grotesque" pitchFamily="2" charset="77"/>
              </a:rPr>
              <a:t>Research</a:t>
            </a:r>
          </a:p>
          <a:p>
            <a:pPr marL="285750" indent="-285750" algn="l">
              <a:buFont typeface="Arial" panose="020B0604020202020204" pitchFamily="34" charset="0"/>
              <a:buChar char="•"/>
            </a:pPr>
            <a:r>
              <a:rPr lang="en-GB" sz="4000" dirty="0">
                <a:latin typeface="Rebond Grotesque" pitchFamily="2" charset="77"/>
                <a:ea typeface="Rebond Grotesque" pitchFamily="2" charset="77"/>
              </a:rPr>
              <a:t>Knowledge</a:t>
            </a:r>
          </a:p>
          <a:p>
            <a:pPr marL="285750" indent="-285750" algn="l">
              <a:buFont typeface="Arial" panose="020B0604020202020204" pitchFamily="34" charset="0"/>
              <a:buChar char="•"/>
            </a:pPr>
            <a:r>
              <a:rPr lang="en-GB" sz="4000" dirty="0">
                <a:latin typeface="Rebond Grotesque" pitchFamily="2" charset="77"/>
                <a:ea typeface="Rebond Grotesque" pitchFamily="2" charset="77"/>
              </a:rPr>
              <a:t>Skills</a:t>
            </a:r>
          </a:p>
        </p:txBody>
      </p:sp>
      <p:pic>
        <p:nvPicPr>
          <p:cNvPr id="10" name="Picture 9">
            <a:extLst>
              <a:ext uri="{FF2B5EF4-FFF2-40B4-BE49-F238E27FC236}">
                <a16:creationId xmlns:a16="http://schemas.microsoft.com/office/drawing/2014/main" id="{0759F813-F5D8-422A-9ECE-71C1F5973FDB}"/>
              </a:ext>
            </a:extLst>
          </p:cNvPr>
          <p:cNvPicPr>
            <a:picLocks noChangeAspect="1"/>
          </p:cNvPicPr>
          <p:nvPr/>
        </p:nvPicPr>
        <p:blipFill>
          <a:blip r:embed="rId2"/>
          <a:stretch>
            <a:fillRect/>
          </a:stretch>
        </p:blipFill>
        <p:spPr>
          <a:xfrm>
            <a:off x="713574" y="2450207"/>
            <a:ext cx="7324654" cy="10445372"/>
          </a:xfrm>
          <a:prstGeom prst="rect">
            <a:avLst/>
          </a:prstGeom>
        </p:spPr>
      </p:pic>
      <p:pic>
        <p:nvPicPr>
          <p:cNvPr id="11" name="Picture 10">
            <a:extLst>
              <a:ext uri="{FF2B5EF4-FFF2-40B4-BE49-F238E27FC236}">
                <a16:creationId xmlns:a16="http://schemas.microsoft.com/office/drawing/2014/main" id="{852057F6-5399-46F4-A7B5-BAEBFC8B1595}"/>
              </a:ext>
            </a:extLst>
          </p:cNvPr>
          <p:cNvPicPr>
            <a:picLocks noChangeAspect="1"/>
          </p:cNvPicPr>
          <p:nvPr/>
        </p:nvPicPr>
        <p:blipFill>
          <a:blip r:embed="rId3"/>
          <a:stretch>
            <a:fillRect/>
          </a:stretch>
        </p:blipFill>
        <p:spPr>
          <a:xfrm>
            <a:off x="8038228" y="2557317"/>
            <a:ext cx="7329053" cy="10206000"/>
          </a:xfrm>
          <a:prstGeom prst="rect">
            <a:avLst/>
          </a:prstGeom>
        </p:spPr>
      </p:pic>
      <p:pic>
        <p:nvPicPr>
          <p:cNvPr id="12" name="Picture 11">
            <a:extLst>
              <a:ext uri="{FF2B5EF4-FFF2-40B4-BE49-F238E27FC236}">
                <a16:creationId xmlns:a16="http://schemas.microsoft.com/office/drawing/2014/main" id="{1E152BDE-78A0-4161-A7C0-0F2AC438EB62}"/>
              </a:ext>
            </a:extLst>
          </p:cNvPr>
          <p:cNvPicPr>
            <a:picLocks noChangeAspect="1"/>
          </p:cNvPicPr>
          <p:nvPr/>
        </p:nvPicPr>
        <p:blipFill>
          <a:blip r:embed="rId4"/>
          <a:stretch>
            <a:fillRect/>
          </a:stretch>
        </p:blipFill>
        <p:spPr>
          <a:xfrm>
            <a:off x="20311952" y="11358809"/>
            <a:ext cx="3426062" cy="1260301"/>
          </a:xfrm>
          <a:prstGeom prst="rect">
            <a:avLst/>
          </a:prstGeom>
        </p:spPr>
      </p:pic>
      <p:sp>
        <p:nvSpPr>
          <p:cNvPr id="14" name="Rectangle 13">
            <a:extLst>
              <a:ext uri="{FF2B5EF4-FFF2-40B4-BE49-F238E27FC236}">
                <a16:creationId xmlns:a16="http://schemas.microsoft.com/office/drawing/2014/main" id="{157165B8-D982-40B0-88A7-8BE0D7066019}"/>
              </a:ext>
            </a:extLst>
          </p:cNvPr>
          <p:cNvSpPr/>
          <p:nvPr/>
        </p:nvSpPr>
        <p:spPr>
          <a:xfrm>
            <a:off x="15813216" y="2841674"/>
            <a:ext cx="7754697" cy="2716128"/>
          </a:xfrm>
          <a:prstGeom prst="rect">
            <a:avLst/>
          </a:prstGeom>
          <a:solidFill>
            <a:schemeClr val="accent1">
              <a:lumMod val="20000"/>
              <a:lumOff val="80000"/>
            </a:schemeClr>
          </a:solidFill>
        </p:spPr>
        <p:txBody>
          <a:bodyPr wrap="square">
            <a:spAutoFit/>
          </a:bodyPr>
          <a:lstStyle/>
          <a:p>
            <a:pPr algn="l"/>
            <a:endParaRPr lang="en-GB" sz="1050" dirty="0">
              <a:solidFill>
                <a:srgbClr val="000000"/>
              </a:solidFill>
              <a:latin typeface="Rebond Grotesque" pitchFamily="2" charset="77"/>
              <a:ea typeface="Rebond Grotesque" pitchFamily="2" charset="77"/>
            </a:endParaRPr>
          </a:p>
          <a:p>
            <a:pPr marR="31100" algn="l"/>
            <a:r>
              <a:rPr lang="en-US" sz="4000" dirty="0">
                <a:latin typeface="Rebond Grotesque" pitchFamily="2" charset="77"/>
                <a:ea typeface="Rebond Grotesque" pitchFamily="2" charset="77"/>
              </a:rPr>
              <a:t>Fill out your CREST Discovery Passport throughout the day to document your learning and earn your CREST Award.</a:t>
            </a:r>
            <a:endParaRPr lang="en-GB" sz="4000" dirty="0">
              <a:latin typeface="Rebond Grotesque" pitchFamily="2" charset="77"/>
              <a:ea typeface="Rebond Grotesque" pitchFamily="2" charset="77"/>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GB" b="0" dirty="0"/>
              <a:t>Hybrid Systems</a:t>
            </a:r>
          </a:p>
        </p:txBody>
      </p:sp>
      <p:sp>
        <p:nvSpPr>
          <p:cNvPr id="4" name="Text Placeholder 3">
            <a:extLst>
              <a:ext uri="{FF2B5EF4-FFF2-40B4-BE49-F238E27FC236}">
                <a16:creationId xmlns:a16="http://schemas.microsoft.com/office/drawing/2014/main" id="{C7953B86-EDE4-4C2E-9622-14466BAA0D1A}"/>
              </a:ext>
            </a:extLst>
          </p:cNvPr>
          <p:cNvSpPr>
            <a:spLocks noGrp="1"/>
          </p:cNvSpPr>
          <p:nvPr>
            <p:ph type="body" idx="1"/>
          </p:nvPr>
        </p:nvSpPr>
        <p:spPr>
          <a:xfrm>
            <a:off x="16045435" y="11558936"/>
            <a:ext cx="6718421" cy="1433163"/>
          </a:xfrm>
        </p:spPr>
        <p:txBody>
          <a:bodyPr>
            <a:normAutofit/>
          </a:bodyPr>
          <a:lstStyle/>
          <a:p>
            <a:pPr marL="0" indent="0">
              <a:buNone/>
            </a:pPr>
            <a:r>
              <a:rPr lang="en-GB" sz="3200" b="0" dirty="0"/>
              <a:t>Image from: </a:t>
            </a:r>
            <a:r>
              <a:rPr lang="en-GB" sz="3200" b="0" dirty="0">
                <a:effectLst/>
                <a:hlinkClick r:id="rId3" tooltip="https://windexchange.energy.gov/small-wind-guidebook"/>
              </a:rPr>
              <a:t>https://windexchange.energy.gov/small-wind-guidebook</a:t>
            </a:r>
            <a:r>
              <a:rPr lang="en-GB" sz="3200" b="0" dirty="0"/>
              <a:t> </a:t>
            </a:r>
          </a:p>
        </p:txBody>
      </p:sp>
      <p:pic>
        <p:nvPicPr>
          <p:cNvPr id="6" name="Picture 5" descr="Diagram&#10;&#10;Description automatically generated">
            <a:extLst>
              <a:ext uri="{FF2B5EF4-FFF2-40B4-BE49-F238E27FC236}">
                <a16:creationId xmlns:a16="http://schemas.microsoft.com/office/drawing/2014/main" id="{6BD445CF-A7CC-7E4E-A191-35602BDF2F87}"/>
              </a:ext>
            </a:extLst>
          </p:cNvPr>
          <p:cNvPicPr>
            <a:picLocks noChangeAspect="1"/>
          </p:cNvPicPr>
          <p:nvPr/>
        </p:nvPicPr>
        <p:blipFill rotWithShape="1">
          <a:blip r:embed="rId4"/>
          <a:srcRect l="4106" r="7744"/>
          <a:stretch/>
        </p:blipFill>
        <p:spPr>
          <a:xfrm>
            <a:off x="1206500" y="2603500"/>
            <a:ext cx="13218792" cy="10032999"/>
          </a:xfrm>
          <a:prstGeom prst="rect">
            <a:avLst/>
          </a:prstGeom>
        </p:spPr>
      </p:pic>
    </p:spTree>
    <p:extLst>
      <p:ext uri="{BB962C8B-B14F-4D97-AF65-F5344CB8AC3E}">
        <p14:creationId xmlns:p14="http://schemas.microsoft.com/office/powerpoint/2010/main" val="296250976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6B6DDDC-8E5C-4028-BDD1-03F49610F36B}"/>
              </a:ext>
            </a:extLst>
          </p:cNvPr>
          <p:cNvSpPr txBox="1">
            <a:spLocks/>
          </p:cNvSpPr>
          <p:nvPr/>
        </p:nvSpPr>
        <p:spPr>
          <a:xfrm>
            <a:off x="1210734" y="1090875"/>
            <a:ext cx="8596668" cy="132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1pPr>
            <a:lvl2pPr marL="0" marR="0" indent="457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2pPr>
            <a:lvl3pPr marL="0" marR="0" indent="914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3pPr>
            <a:lvl4pPr marL="0" marR="0" indent="1371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4pPr>
            <a:lvl5pPr marL="0" marR="0" indent="18288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5pPr>
            <a:lvl6pPr marL="0" marR="0" indent="22860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6pPr>
            <a:lvl7pPr marL="0" marR="0" indent="2743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7pPr>
            <a:lvl8pPr marL="0" marR="0" indent="3200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8pPr>
            <a:lvl9pPr marL="0" marR="0" indent="3657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9pPr>
          </a:lstStyle>
          <a:p>
            <a:pPr hangingPunct="1"/>
            <a:r>
              <a:rPr lang="en-US" dirty="0">
                <a:latin typeface="Rebond Grotesque" pitchFamily="2" charset="77"/>
                <a:ea typeface="Rebond Grotesque" pitchFamily="2" charset="77"/>
              </a:rPr>
              <a:t>Energy storage</a:t>
            </a:r>
          </a:p>
        </p:txBody>
      </p:sp>
      <p:sp>
        <p:nvSpPr>
          <p:cNvPr id="7" name="TextBox 6">
            <a:extLst>
              <a:ext uri="{FF2B5EF4-FFF2-40B4-BE49-F238E27FC236}">
                <a16:creationId xmlns:a16="http://schemas.microsoft.com/office/drawing/2014/main" id="{CA4F393F-E678-4FB1-AD52-0149EE2B1C2A}"/>
              </a:ext>
            </a:extLst>
          </p:cNvPr>
          <p:cNvSpPr txBox="1"/>
          <p:nvPr/>
        </p:nvSpPr>
        <p:spPr>
          <a:xfrm>
            <a:off x="1210734" y="2636658"/>
            <a:ext cx="20785666" cy="7366953"/>
          </a:xfrm>
          <a:prstGeom prst="rect">
            <a:avLst/>
          </a:prstGeom>
          <a:noFill/>
        </p:spPr>
        <p:txBody>
          <a:bodyPr wrap="square" lIns="91440" tIns="45720" rIns="91440" bIns="45720" anchor="t">
            <a:spAutoFit/>
          </a:bodyPr>
          <a:lstStyle/>
          <a:p>
            <a:pPr algn="l">
              <a:lnSpc>
                <a:spcPct val="150000"/>
              </a:lnSpc>
            </a:pPr>
            <a:r>
              <a:rPr lang="en-GB" sz="4000" dirty="0">
                <a:solidFill>
                  <a:schemeClr val="tx1"/>
                </a:solidFill>
                <a:effectLst/>
                <a:latin typeface="Rebond Grotesque" pitchFamily="2" charset="77"/>
                <a:ea typeface="Rebond Grotesque" pitchFamily="2" charset="77"/>
              </a:rPr>
              <a:t>One of the key issues with renewables is that demand does not always match supply.</a:t>
            </a:r>
          </a:p>
          <a:p>
            <a:pPr algn="l">
              <a:lnSpc>
                <a:spcPct val="150000"/>
              </a:lnSpc>
            </a:pPr>
            <a:r>
              <a:rPr lang="en-GB" sz="4000" dirty="0">
                <a:solidFill>
                  <a:schemeClr val="tx1"/>
                </a:solidFill>
                <a:latin typeface="Rebond Grotesque" pitchFamily="2" charset="77"/>
                <a:ea typeface="Rebond Grotesque" pitchFamily="2" charset="77"/>
                <a:cs typeface="Calibri"/>
              </a:rPr>
              <a:t>You need to consider how you might store energy for use at other times.</a:t>
            </a:r>
            <a:endParaRPr lang="en-GB" sz="4000" dirty="0">
              <a:solidFill>
                <a:schemeClr val="tx1"/>
              </a:solidFill>
              <a:latin typeface="Rebond Grotesque" pitchFamily="2" charset="77"/>
              <a:ea typeface="Rebond Grotesque" pitchFamily="2" charset="77"/>
            </a:endParaRPr>
          </a:p>
          <a:p>
            <a:pPr algn="l">
              <a:lnSpc>
                <a:spcPct val="150000"/>
              </a:lnSpc>
            </a:pPr>
            <a:r>
              <a:rPr lang="en-GB" sz="4000" dirty="0">
                <a:solidFill>
                  <a:schemeClr val="tx1"/>
                </a:solidFill>
                <a:latin typeface="Rebond Grotesque" pitchFamily="2" charset="77"/>
                <a:ea typeface="Rebond Grotesque" pitchFamily="2" charset="77"/>
                <a:cs typeface="Calibri"/>
              </a:rPr>
              <a:t>In simple terms, it is not sunny at nighttime, when you need to power lighting.</a:t>
            </a:r>
          </a:p>
          <a:p>
            <a:pPr algn="l">
              <a:lnSpc>
                <a:spcPct val="150000"/>
              </a:lnSpc>
            </a:pPr>
            <a:endParaRPr lang="en-GB" sz="4000" dirty="0">
              <a:solidFill>
                <a:schemeClr val="tx1"/>
              </a:solidFill>
              <a:latin typeface="Rebond Grotesque" pitchFamily="2" charset="77"/>
              <a:ea typeface="Rebond Grotesque" pitchFamily="2" charset="77"/>
            </a:endParaRPr>
          </a:p>
          <a:p>
            <a:pPr marL="285750" indent="-285750" algn="l">
              <a:lnSpc>
                <a:spcPct val="150000"/>
              </a:lnSpc>
              <a:buFont typeface="Arial" panose="020B0604020202020204" pitchFamily="34" charset="0"/>
              <a:buChar char="•"/>
            </a:pPr>
            <a:r>
              <a:rPr lang="en-US" sz="4000" dirty="0">
                <a:solidFill>
                  <a:schemeClr val="tx1"/>
                </a:solidFill>
                <a:latin typeface="Rebond Grotesque" pitchFamily="2" charset="77"/>
                <a:ea typeface="Rebond Grotesque" pitchFamily="2" charset="77"/>
              </a:rPr>
              <a:t>Electricity can be stored in electrical </a:t>
            </a:r>
            <a:r>
              <a:rPr lang="en-US" sz="4000" dirty="0">
                <a:latin typeface="Rebond Grotesque" pitchFamily="2" charset="77"/>
                <a:ea typeface="Rebond Grotesque" pitchFamily="2" charset="77"/>
              </a:rPr>
              <a:t>batteries.</a:t>
            </a:r>
          </a:p>
          <a:p>
            <a:pPr marL="285750" indent="-285750" algn="l">
              <a:lnSpc>
                <a:spcPct val="150000"/>
              </a:lnSpc>
              <a:buFont typeface="Arial" panose="020B0604020202020204" pitchFamily="34" charset="0"/>
              <a:buChar char="•"/>
            </a:pPr>
            <a:r>
              <a:rPr lang="en-US" sz="4000" dirty="0">
                <a:latin typeface="Rebond Grotesque" pitchFamily="2" charset="77"/>
                <a:ea typeface="Rebond Grotesque" pitchFamily="2" charset="77"/>
              </a:rPr>
              <a:t>Can be converted into heat and stored in a heat battery. </a:t>
            </a:r>
          </a:p>
          <a:p>
            <a:pPr marL="285750" indent="-285750" algn="l">
              <a:lnSpc>
                <a:spcPct val="150000"/>
              </a:lnSpc>
              <a:buFont typeface="Arial" panose="020B0604020202020204" pitchFamily="34" charset="0"/>
              <a:buChar char="•"/>
            </a:pPr>
            <a:r>
              <a:rPr lang="en-US" sz="4000" dirty="0">
                <a:latin typeface="Rebond Grotesque" pitchFamily="2" charset="77"/>
                <a:ea typeface="Rebond Grotesque" pitchFamily="2" charset="77"/>
              </a:rPr>
              <a:t>Heat can also be stored in thermal storage, such as a hot water cylinder.</a:t>
            </a:r>
          </a:p>
          <a:p>
            <a:pPr marL="285750" indent="-285750" algn="l">
              <a:lnSpc>
                <a:spcPct val="150000"/>
              </a:lnSpc>
              <a:buFont typeface="Arial" panose="020B0604020202020204" pitchFamily="34" charset="0"/>
              <a:buChar char="•"/>
            </a:pPr>
            <a:r>
              <a:rPr lang="en-US" sz="4000" dirty="0">
                <a:latin typeface="Rebond Grotesque" pitchFamily="2" charset="77"/>
                <a:ea typeface="Rebond Grotesque" pitchFamily="2" charset="77"/>
              </a:rPr>
              <a:t>Flywheels can also be used as mechanical storage.</a:t>
            </a:r>
          </a:p>
        </p:txBody>
      </p:sp>
      <p:sp>
        <p:nvSpPr>
          <p:cNvPr id="8" name="TextBox 7">
            <a:extLst>
              <a:ext uri="{FF2B5EF4-FFF2-40B4-BE49-F238E27FC236}">
                <a16:creationId xmlns:a16="http://schemas.microsoft.com/office/drawing/2014/main" id="{B0090BE4-7A45-4B5E-99F4-EEA78D3BADDC}"/>
              </a:ext>
            </a:extLst>
          </p:cNvPr>
          <p:cNvSpPr txBox="1"/>
          <p:nvPr/>
        </p:nvSpPr>
        <p:spPr>
          <a:xfrm>
            <a:off x="11179002" y="11679394"/>
            <a:ext cx="12239798" cy="1200329"/>
          </a:xfrm>
          <a:prstGeom prst="rect">
            <a:avLst/>
          </a:prstGeom>
          <a:noFill/>
        </p:spPr>
        <p:txBody>
          <a:bodyPr wrap="square">
            <a:spAutoFit/>
          </a:bodyPr>
          <a:lstStyle/>
          <a:p>
            <a:pPr algn="l"/>
            <a:r>
              <a:rPr lang="en-US" sz="3600" dirty="0">
                <a:latin typeface="Rebond Grotesque" pitchFamily="2" charset="77"/>
                <a:ea typeface="Rebond Grotesque" pitchFamily="2" charset="77"/>
              </a:rPr>
              <a:t>Visit this site for more information: </a:t>
            </a:r>
            <a:r>
              <a:rPr lang="en-US" sz="3600" dirty="0">
                <a:latin typeface="Rebond Grotesque" pitchFamily="2" charset="77"/>
                <a:ea typeface="Rebond Grotesque" pitchFamily="2" charset="77"/>
                <a:hlinkClick r:id="rId3"/>
              </a:rPr>
              <a:t>https://studentenergy.org/distribution/energy-storage/</a:t>
            </a:r>
            <a:r>
              <a:rPr lang="en-US" sz="3600" dirty="0">
                <a:latin typeface="Rebond Grotesque" pitchFamily="2" charset="77"/>
                <a:ea typeface="Rebond Grotesque" pitchFamily="2" charset="77"/>
              </a:rPr>
              <a:t> </a:t>
            </a:r>
          </a:p>
        </p:txBody>
      </p:sp>
    </p:spTree>
    <p:extLst>
      <p:ext uri="{BB962C8B-B14F-4D97-AF65-F5344CB8AC3E}">
        <p14:creationId xmlns:p14="http://schemas.microsoft.com/office/powerpoint/2010/main" val="401445010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FD000F-6952-4666-AC7F-94D9BF2A1922}"/>
              </a:ext>
            </a:extLst>
          </p:cNvPr>
          <p:cNvSpPr txBox="1">
            <a:spLocks/>
          </p:cNvSpPr>
          <p:nvPr/>
        </p:nvSpPr>
        <p:spPr>
          <a:xfrm>
            <a:off x="1210734" y="1072104"/>
            <a:ext cx="8596668" cy="132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1pPr>
            <a:lvl2pPr marL="0" marR="0" indent="457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2pPr>
            <a:lvl3pPr marL="0" marR="0" indent="914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3pPr>
            <a:lvl4pPr marL="0" marR="0" indent="1371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4pPr>
            <a:lvl5pPr marL="0" marR="0" indent="18288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5pPr>
            <a:lvl6pPr marL="0" marR="0" indent="22860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6pPr>
            <a:lvl7pPr marL="0" marR="0" indent="2743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7pPr>
            <a:lvl8pPr marL="0" marR="0" indent="3200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8pPr>
            <a:lvl9pPr marL="0" marR="0" indent="3657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9pPr>
          </a:lstStyle>
          <a:p>
            <a:pPr hangingPunct="1"/>
            <a:r>
              <a:rPr lang="en-US" dirty="0">
                <a:latin typeface="Rebond Grotesque" pitchFamily="2" charset="77"/>
                <a:ea typeface="Rebond Grotesque" pitchFamily="2" charset="77"/>
              </a:rPr>
              <a:t>Research</a:t>
            </a:r>
          </a:p>
        </p:txBody>
      </p:sp>
      <p:sp>
        <p:nvSpPr>
          <p:cNvPr id="7" name="TextBox 6">
            <a:extLst>
              <a:ext uri="{FF2B5EF4-FFF2-40B4-BE49-F238E27FC236}">
                <a16:creationId xmlns:a16="http://schemas.microsoft.com/office/drawing/2014/main" id="{62944561-6624-4DE2-A817-5E63E83DC52F}"/>
              </a:ext>
            </a:extLst>
          </p:cNvPr>
          <p:cNvSpPr txBox="1"/>
          <p:nvPr/>
        </p:nvSpPr>
        <p:spPr>
          <a:xfrm>
            <a:off x="1210734" y="2764572"/>
            <a:ext cx="20358485" cy="4093428"/>
          </a:xfrm>
          <a:prstGeom prst="rect">
            <a:avLst/>
          </a:prstGeom>
          <a:noFill/>
        </p:spPr>
        <p:txBody>
          <a:bodyPr wrap="square">
            <a:spAutoFit/>
          </a:bodyPr>
          <a:lstStyle/>
          <a:p>
            <a:pPr algn="l"/>
            <a:r>
              <a:rPr lang="en-GB" sz="4800" dirty="0">
                <a:latin typeface="Rebond Grotesque" pitchFamily="2" charset="77"/>
                <a:ea typeface="Rebond Grotesque" pitchFamily="2" charset="77"/>
              </a:rPr>
              <a:t>Using the information in this power point, the links, and further information, your job is to now conduct your own research into appropriate renewable sources, suited to the site you are looking at.</a:t>
            </a:r>
          </a:p>
          <a:p>
            <a:pPr algn="l"/>
            <a:endParaRPr lang="en-GB" sz="4800" dirty="0">
              <a:latin typeface="Rebond Grotesque" pitchFamily="2" charset="77"/>
              <a:ea typeface="Rebond Grotesque" pitchFamily="2" charset="77"/>
            </a:endParaRPr>
          </a:p>
          <a:p>
            <a:pPr algn="l"/>
            <a:r>
              <a:rPr lang="en-GB" sz="4800" dirty="0">
                <a:latin typeface="Rebond Grotesque" pitchFamily="2" charset="77"/>
                <a:ea typeface="Rebond Grotesque" pitchFamily="2" charset="77"/>
              </a:rPr>
              <a:t>Look at Worksheet 4 to help you get started.</a:t>
            </a:r>
          </a:p>
          <a:p>
            <a:pPr algn="l"/>
            <a:endParaRPr lang="en-GB" sz="2000" dirty="0">
              <a:latin typeface="Rebond Grotesque" pitchFamily="2" charset="77"/>
              <a:ea typeface="Rebond Grotesque" pitchFamily="2" charset="77"/>
            </a:endParaRPr>
          </a:p>
        </p:txBody>
      </p:sp>
    </p:spTree>
    <p:extLst>
      <p:ext uri="{BB962C8B-B14F-4D97-AF65-F5344CB8AC3E}">
        <p14:creationId xmlns:p14="http://schemas.microsoft.com/office/powerpoint/2010/main" val="338832137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896E78-B289-40AC-9620-EE8BFC81E5B0}"/>
              </a:ext>
            </a:extLst>
          </p:cNvPr>
          <p:cNvSpPr txBox="1">
            <a:spLocks/>
          </p:cNvSpPr>
          <p:nvPr/>
        </p:nvSpPr>
        <p:spPr>
          <a:xfrm>
            <a:off x="1132000" y="1090598"/>
            <a:ext cx="8596668" cy="132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1pPr>
            <a:lvl2pPr marL="0" marR="0" indent="457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2pPr>
            <a:lvl3pPr marL="0" marR="0" indent="914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3pPr>
            <a:lvl4pPr marL="0" marR="0" indent="1371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4pPr>
            <a:lvl5pPr marL="0" marR="0" indent="18288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5pPr>
            <a:lvl6pPr marL="0" marR="0" indent="22860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6pPr>
            <a:lvl7pPr marL="0" marR="0" indent="2743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7pPr>
            <a:lvl8pPr marL="0" marR="0" indent="3200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8pPr>
            <a:lvl9pPr marL="0" marR="0" indent="3657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9pPr>
          </a:lstStyle>
          <a:p>
            <a:pPr hangingPunct="1"/>
            <a:r>
              <a:rPr lang="en-GB" dirty="0">
                <a:latin typeface="Rebond Grotesque" pitchFamily="2" charset="77"/>
                <a:ea typeface="Rebond Grotesque" pitchFamily="2" charset="77"/>
              </a:rPr>
              <a:t>The Challenge</a:t>
            </a:r>
          </a:p>
        </p:txBody>
      </p:sp>
      <p:sp>
        <p:nvSpPr>
          <p:cNvPr id="7" name="Rectangle 6">
            <a:extLst>
              <a:ext uri="{FF2B5EF4-FFF2-40B4-BE49-F238E27FC236}">
                <a16:creationId xmlns:a16="http://schemas.microsoft.com/office/drawing/2014/main" id="{9A0FA6EA-752D-4A9D-BB4C-B76C5C9CAFDF}"/>
              </a:ext>
            </a:extLst>
          </p:cNvPr>
          <p:cNvSpPr/>
          <p:nvPr/>
        </p:nvSpPr>
        <p:spPr>
          <a:xfrm>
            <a:off x="7626740" y="2631580"/>
            <a:ext cx="14572860" cy="4759573"/>
          </a:xfrm>
          <a:prstGeom prst="rect">
            <a:avLst/>
          </a:prstGeom>
          <a:ln w="28575">
            <a:noFill/>
          </a:ln>
        </p:spPr>
        <p:txBody>
          <a:bodyPr wrap="square">
            <a:spAutoFit/>
          </a:bodyPr>
          <a:lstStyle/>
          <a:p>
            <a:pPr algn="l">
              <a:lnSpc>
                <a:spcPct val="107000"/>
              </a:lnSpc>
              <a:spcAft>
                <a:spcPts val="800"/>
              </a:spcAft>
            </a:pPr>
            <a:r>
              <a:rPr lang="en-GB" sz="4000" dirty="0">
                <a:latin typeface="Rebond Grotesque" pitchFamily="2" charset="77"/>
                <a:ea typeface="MS Gothic" panose="020B0609070205080204" pitchFamily="49" charset="-128"/>
              </a:rPr>
              <a:t>Working in teams, you will </a:t>
            </a:r>
            <a:r>
              <a:rPr lang="en-GB" sz="4000" dirty="0">
                <a:latin typeface="Rebond Grotesque" pitchFamily="2" charset="77"/>
                <a:ea typeface="MS Gothic" panose="020B0609070205080204" pitchFamily="49" charset="-128"/>
                <a:cs typeface="Times New Roman" panose="02020603050405020304" pitchFamily="18" charset="0"/>
              </a:rPr>
              <a:t>design a layout for Smeaton Park that includes accessibility, informative displays about John Smeaton, his work and civil engineering. </a:t>
            </a:r>
          </a:p>
          <a:p>
            <a:pPr algn="l">
              <a:lnSpc>
                <a:spcPct val="107000"/>
              </a:lnSpc>
              <a:spcAft>
                <a:spcPts val="800"/>
              </a:spcAft>
            </a:pPr>
            <a:br>
              <a:rPr lang="en-GB" sz="4000" dirty="0">
                <a:latin typeface="Rebond Grotesque" pitchFamily="2" charset="77"/>
                <a:ea typeface="MS Gothic" panose="020B0609070205080204" pitchFamily="49" charset="-128"/>
                <a:cs typeface="Times New Roman" panose="02020603050405020304" pitchFamily="18" charset="0"/>
              </a:rPr>
            </a:br>
            <a:r>
              <a:rPr lang="en-GB" sz="4000" dirty="0">
                <a:latin typeface="Rebond Grotesque" pitchFamily="2" charset="77"/>
                <a:ea typeface="MS Gothic" panose="020B0609070205080204" pitchFamily="49" charset="-128"/>
                <a:cs typeface="Times New Roman" panose="02020603050405020304" pitchFamily="18" charset="0"/>
              </a:rPr>
              <a:t>You must also use your knowledge of renewable energy sources to identify a system that will be used to generate the electricity for the park.</a:t>
            </a:r>
          </a:p>
        </p:txBody>
      </p:sp>
      <p:pic>
        <p:nvPicPr>
          <p:cNvPr id="9" name="Picture 8">
            <a:extLst>
              <a:ext uri="{FF2B5EF4-FFF2-40B4-BE49-F238E27FC236}">
                <a16:creationId xmlns:a16="http://schemas.microsoft.com/office/drawing/2014/main" id="{4C5F3963-00F5-4BBD-993F-9BE248D3B2EC}"/>
              </a:ext>
            </a:extLst>
          </p:cNvPr>
          <p:cNvPicPr>
            <a:picLocks noChangeAspect="1"/>
          </p:cNvPicPr>
          <p:nvPr/>
        </p:nvPicPr>
        <p:blipFill>
          <a:blip r:embed="rId3"/>
          <a:stretch>
            <a:fillRect/>
          </a:stretch>
        </p:blipFill>
        <p:spPr>
          <a:xfrm>
            <a:off x="1045081" y="2644162"/>
            <a:ext cx="6339251" cy="4506265"/>
          </a:xfrm>
          <a:prstGeom prst="rect">
            <a:avLst/>
          </a:prstGeom>
          <a:ln w="76200">
            <a:noFill/>
          </a:ln>
        </p:spPr>
      </p:pic>
      <p:pic>
        <p:nvPicPr>
          <p:cNvPr id="3" name="Picture 2" descr="Aerial view of a city with a river&#10;&#10;Description automatically generated">
            <a:extLst>
              <a:ext uri="{FF2B5EF4-FFF2-40B4-BE49-F238E27FC236}">
                <a16:creationId xmlns:a16="http://schemas.microsoft.com/office/drawing/2014/main" id="{03320632-E52E-45C8-8C51-494A090270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2872"/>
          <a:stretch/>
        </p:blipFill>
        <p:spPr>
          <a:xfrm>
            <a:off x="1943036" y="7545251"/>
            <a:ext cx="5428159" cy="5630554"/>
          </a:xfrm>
          <a:prstGeom prst="rect">
            <a:avLst/>
          </a:prstGeom>
        </p:spPr>
      </p:pic>
      <p:pic>
        <p:nvPicPr>
          <p:cNvPr id="10" name="Picture 9" descr="Aerial view of a skate park&#10;&#10;Description automatically generated">
            <a:extLst>
              <a:ext uri="{FF2B5EF4-FFF2-40B4-BE49-F238E27FC236}">
                <a16:creationId xmlns:a16="http://schemas.microsoft.com/office/drawing/2014/main" id="{BB613D8E-4304-4A86-9078-56BC4FB59B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98" b="9441"/>
          <a:stretch/>
        </p:blipFill>
        <p:spPr>
          <a:xfrm>
            <a:off x="7754512" y="7562781"/>
            <a:ext cx="6352700" cy="5595494"/>
          </a:xfrm>
          <a:prstGeom prst="rect">
            <a:avLst/>
          </a:prstGeom>
        </p:spPr>
      </p:pic>
      <p:pic>
        <p:nvPicPr>
          <p:cNvPr id="12" name="Picture 11" descr="A water park with a pool&#10;&#10;Description automatically generated">
            <a:extLst>
              <a:ext uri="{FF2B5EF4-FFF2-40B4-BE49-F238E27FC236}">
                <a16:creationId xmlns:a16="http://schemas.microsoft.com/office/drawing/2014/main" id="{030D9CF6-36AA-47F8-A125-5FE56CA754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90529" y="7562781"/>
            <a:ext cx="7466663" cy="5595494"/>
          </a:xfrm>
          <a:prstGeom prst="rect">
            <a:avLst/>
          </a:prstGeom>
        </p:spPr>
      </p:pic>
    </p:spTree>
    <p:extLst>
      <p:ext uri="{BB962C8B-B14F-4D97-AF65-F5344CB8AC3E}">
        <p14:creationId xmlns:p14="http://schemas.microsoft.com/office/powerpoint/2010/main" val="325088814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A9A560-C3D0-43B3-9102-037A2EF24F58}"/>
              </a:ext>
            </a:extLst>
          </p:cNvPr>
          <p:cNvSpPr txBox="1">
            <a:spLocks/>
          </p:cNvSpPr>
          <p:nvPr/>
        </p:nvSpPr>
        <p:spPr>
          <a:xfrm>
            <a:off x="1226160" y="1082840"/>
            <a:ext cx="8596668" cy="132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1pPr>
            <a:lvl2pPr marL="0" marR="0" indent="457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2pPr>
            <a:lvl3pPr marL="0" marR="0" indent="914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3pPr>
            <a:lvl4pPr marL="0" marR="0" indent="1371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4pPr>
            <a:lvl5pPr marL="0" marR="0" indent="18288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5pPr>
            <a:lvl6pPr marL="0" marR="0" indent="22860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6pPr>
            <a:lvl7pPr marL="0" marR="0" indent="2743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7pPr>
            <a:lvl8pPr marL="0" marR="0" indent="3200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8pPr>
            <a:lvl9pPr marL="0" marR="0" indent="3657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9pPr>
          </a:lstStyle>
          <a:p>
            <a:pPr hangingPunct="1"/>
            <a:r>
              <a:rPr lang="en-GB" dirty="0">
                <a:latin typeface="Rebond Grotesque" pitchFamily="2" charset="77"/>
                <a:ea typeface="Rebond Grotesque" pitchFamily="2" charset="77"/>
              </a:rPr>
              <a:t>Mark scheme</a:t>
            </a:r>
          </a:p>
        </p:txBody>
      </p:sp>
      <p:sp>
        <p:nvSpPr>
          <p:cNvPr id="7" name="Rectangle 6">
            <a:extLst>
              <a:ext uri="{FF2B5EF4-FFF2-40B4-BE49-F238E27FC236}">
                <a16:creationId xmlns:a16="http://schemas.microsoft.com/office/drawing/2014/main" id="{9A475287-FBF8-4505-B90D-AF913660E24B}"/>
              </a:ext>
            </a:extLst>
          </p:cNvPr>
          <p:cNvSpPr/>
          <p:nvPr/>
        </p:nvSpPr>
        <p:spPr>
          <a:xfrm>
            <a:off x="9619629" y="5744681"/>
            <a:ext cx="14087038" cy="7008778"/>
          </a:xfrm>
          <a:prstGeom prst="rect">
            <a:avLst/>
          </a:prstGeom>
        </p:spPr>
        <p:txBody>
          <a:bodyPr wrap="square">
            <a:spAutoFit/>
          </a:bodyPr>
          <a:lstStyle/>
          <a:p>
            <a:pPr algn="l">
              <a:lnSpc>
                <a:spcPct val="150000"/>
              </a:lnSpc>
            </a:pPr>
            <a:r>
              <a:rPr lang="en-GB" sz="4000" u="sng" dirty="0">
                <a:latin typeface="Rebond Grotesque" pitchFamily="2" charset="77"/>
                <a:ea typeface="Rebond Grotesque" pitchFamily="2" charset="77"/>
              </a:rPr>
              <a:t>Mark allocation:</a:t>
            </a:r>
          </a:p>
          <a:p>
            <a:pPr algn="l">
              <a:lnSpc>
                <a:spcPct val="150000"/>
              </a:lnSpc>
            </a:pPr>
            <a:endParaRPr lang="en-GB" sz="3600" u="sng" dirty="0">
              <a:latin typeface="Rebond Grotesque" pitchFamily="2" charset="77"/>
              <a:ea typeface="Rebond Grotesque" pitchFamily="2" charset="77"/>
            </a:endParaRPr>
          </a:p>
          <a:p>
            <a:pPr algn="l"/>
            <a:r>
              <a:rPr lang="en-GB" sz="3600" dirty="0">
                <a:latin typeface="Rebond Grotesque" pitchFamily="2" charset="77"/>
                <a:ea typeface="Rebond Grotesque" pitchFamily="2" charset="77"/>
              </a:rPr>
              <a:t>1. Quality of the plan/layout (10 marks)</a:t>
            </a:r>
          </a:p>
          <a:p>
            <a:pPr algn="l"/>
            <a:r>
              <a:rPr lang="en-GB" sz="3600" dirty="0">
                <a:latin typeface="Rebond Grotesque" pitchFamily="2" charset="77"/>
                <a:ea typeface="Rebond Grotesque" pitchFamily="2" charset="77"/>
              </a:rPr>
              <a:t>2. Accessibility – different users – uses/times of the day etc. </a:t>
            </a:r>
            <a:br>
              <a:rPr lang="en-GB" sz="3600" dirty="0">
                <a:latin typeface="Rebond Grotesque" pitchFamily="2" charset="77"/>
                <a:ea typeface="Rebond Grotesque" pitchFamily="2" charset="77"/>
              </a:rPr>
            </a:br>
            <a:r>
              <a:rPr lang="en-GB" sz="3600" dirty="0">
                <a:latin typeface="Rebond Grotesque" pitchFamily="2" charset="77"/>
                <a:ea typeface="Rebond Grotesque" pitchFamily="2" charset="77"/>
              </a:rPr>
              <a:t>(10 marks)</a:t>
            </a:r>
          </a:p>
          <a:p>
            <a:pPr algn="l"/>
            <a:r>
              <a:rPr lang="en-GB" sz="3600" dirty="0">
                <a:latin typeface="Rebond Grotesque" pitchFamily="2" charset="77"/>
                <a:ea typeface="Rebond Grotesque" pitchFamily="2" charset="77"/>
              </a:rPr>
              <a:t>3. Renewable energy source (10 marks)</a:t>
            </a:r>
          </a:p>
          <a:p>
            <a:pPr algn="l"/>
            <a:r>
              <a:rPr lang="en-GB" sz="3600" dirty="0">
                <a:latin typeface="Rebond Grotesque" pitchFamily="2" charset="77"/>
                <a:ea typeface="Rebond Grotesque" pitchFamily="2" charset="77"/>
              </a:rPr>
              <a:t>4. Features/information (reference to Smeaton and engineering) (10 marks)</a:t>
            </a:r>
          </a:p>
          <a:p>
            <a:pPr algn="l"/>
            <a:r>
              <a:rPr lang="en-GB" sz="3600" dirty="0">
                <a:latin typeface="Rebond Grotesque" pitchFamily="2" charset="77"/>
                <a:ea typeface="Rebond Grotesque" pitchFamily="2" charset="77"/>
              </a:rPr>
              <a:t>5. Environmental impact (5 marks)</a:t>
            </a:r>
          </a:p>
          <a:p>
            <a:pPr algn="l"/>
            <a:r>
              <a:rPr lang="en-GB" sz="3600" dirty="0">
                <a:latin typeface="Rebond Grotesque" pitchFamily="2" charset="77"/>
                <a:ea typeface="Rebond Grotesque" pitchFamily="2" charset="77"/>
              </a:rPr>
              <a:t>6. Quality of presentation (5 marks)</a:t>
            </a:r>
          </a:p>
          <a:p>
            <a:pPr>
              <a:lnSpc>
                <a:spcPct val="150000"/>
              </a:lnSpc>
            </a:pPr>
            <a:r>
              <a:rPr lang="en-GB" sz="3600" dirty="0">
                <a:latin typeface="Rebond Grotesque" pitchFamily="2" charset="77"/>
                <a:ea typeface="Rebond Grotesque" pitchFamily="2" charset="77"/>
              </a:rPr>
              <a:t>Total 50 marks.</a:t>
            </a:r>
          </a:p>
        </p:txBody>
      </p:sp>
      <p:sp>
        <p:nvSpPr>
          <p:cNvPr id="8" name="Rectangle 7">
            <a:extLst>
              <a:ext uri="{FF2B5EF4-FFF2-40B4-BE49-F238E27FC236}">
                <a16:creationId xmlns:a16="http://schemas.microsoft.com/office/drawing/2014/main" id="{56E77B27-5F38-450D-AB9A-454642FFB8A2}"/>
              </a:ext>
            </a:extLst>
          </p:cNvPr>
          <p:cNvSpPr/>
          <p:nvPr/>
        </p:nvSpPr>
        <p:spPr>
          <a:xfrm>
            <a:off x="1226160" y="2470480"/>
            <a:ext cx="15256076" cy="2750305"/>
          </a:xfrm>
          <a:prstGeom prst="rect">
            <a:avLst/>
          </a:prstGeom>
        </p:spPr>
        <p:txBody>
          <a:bodyPr wrap="square">
            <a:spAutoFit/>
          </a:bodyPr>
          <a:lstStyle/>
          <a:p>
            <a:pPr lvl="0" algn="l">
              <a:lnSpc>
                <a:spcPct val="150000"/>
              </a:lnSpc>
            </a:pPr>
            <a:r>
              <a:rPr lang="en-US" sz="4000" dirty="0">
                <a:latin typeface="Rebond Grotesque" pitchFamily="2" charset="77"/>
                <a:ea typeface="Rebond Grotesque" pitchFamily="2" charset="77"/>
                <a:cs typeface="Times New Roman" panose="02020603050405020304" pitchFamily="18" charset="0"/>
              </a:rPr>
              <a:t>Presentations should last 5 minutes.</a:t>
            </a:r>
          </a:p>
          <a:p>
            <a:pPr lvl="0" algn="l">
              <a:lnSpc>
                <a:spcPct val="150000"/>
              </a:lnSpc>
            </a:pPr>
            <a:r>
              <a:rPr lang="en-US" sz="4000" dirty="0">
                <a:latin typeface="Rebond Grotesque" pitchFamily="2" charset="77"/>
                <a:ea typeface="Rebond Grotesque" pitchFamily="2" charset="77"/>
                <a:cs typeface="Times New Roman" panose="02020603050405020304" pitchFamily="18" charset="0"/>
              </a:rPr>
              <a:t>Every team member must contribute to the presentation.</a:t>
            </a:r>
          </a:p>
          <a:p>
            <a:pPr lvl="0" algn="l">
              <a:lnSpc>
                <a:spcPct val="150000"/>
              </a:lnSpc>
            </a:pPr>
            <a:r>
              <a:rPr lang="en-US" sz="4000" dirty="0">
                <a:latin typeface="Rebond Grotesque" pitchFamily="2" charset="77"/>
                <a:ea typeface="Rebond Grotesque" pitchFamily="2" charset="77"/>
                <a:cs typeface="Times New Roman" panose="02020603050405020304" pitchFamily="18" charset="0"/>
              </a:rPr>
              <a:t>At the end other teams should ask questions.</a:t>
            </a:r>
            <a:endParaRPr lang="en-GB" sz="2800" dirty="0">
              <a:effectLst/>
              <a:latin typeface="Rebond Grotesque" pitchFamily="2" charset="77"/>
              <a:ea typeface="Rebond Grotesque" pitchFamily="2" charset="77"/>
              <a:cs typeface="Times New Roman" panose="02020603050405020304" pitchFamily="18" charset="0"/>
            </a:endParaRPr>
          </a:p>
        </p:txBody>
      </p:sp>
      <p:pic>
        <p:nvPicPr>
          <p:cNvPr id="9" name="Picture 8" descr="A group of people on a playground&#10;&#10;Description automatically generated">
            <a:extLst>
              <a:ext uri="{FF2B5EF4-FFF2-40B4-BE49-F238E27FC236}">
                <a16:creationId xmlns:a16="http://schemas.microsoft.com/office/drawing/2014/main" id="{FB8D5EBD-C34E-4A03-97A6-3BF18DC5A6F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6158" y="6045200"/>
            <a:ext cx="8004221" cy="6423010"/>
          </a:xfrm>
          <a:prstGeom prst="rect">
            <a:avLst/>
          </a:prstGeom>
          <a:noFill/>
          <a:ln>
            <a:noFill/>
          </a:ln>
        </p:spPr>
      </p:pic>
      <p:pic>
        <p:nvPicPr>
          <p:cNvPr id="10" name="Picture 9">
            <a:extLst>
              <a:ext uri="{FF2B5EF4-FFF2-40B4-BE49-F238E27FC236}">
                <a16:creationId xmlns:a16="http://schemas.microsoft.com/office/drawing/2014/main" id="{AC263948-4D2B-45BC-9541-083D29F7E21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28691" y="1386655"/>
            <a:ext cx="7429150" cy="5166545"/>
          </a:xfrm>
          <a:prstGeom prst="rect">
            <a:avLst/>
          </a:prstGeom>
          <a:noFill/>
          <a:ln>
            <a:noFill/>
          </a:ln>
        </p:spPr>
      </p:pic>
    </p:spTree>
    <p:extLst>
      <p:ext uri="{BB962C8B-B14F-4D97-AF65-F5344CB8AC3E}">
        <p14:creationId xmlns:p14="http://schemas.microsoft.com/office/powerpoint/2010/main" val="176049780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59D0E7C-6816-4C16-BA29-897561E5CDE6}"/>
              </a:ext>
            </a:extLst>
          </p:cNvPr>
          <p:cNvSpPr txBox="1">
            <a:spLocks/>
          </p:cNvSpPr>
          <p:nvPr/>
        </p:nvSpPr>
        <p:spPr>
          <a:xfrm>
            <a:off x="1213043" y="1064491"/>
            <a:ext cx="8596668" cy="132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1pPr>
            <a:lvl2pPr marL="0" marR="0" indent="457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2pPr>
            <a:lvl3pPr marL="0" marR="0" indent="914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3pPr>
            <a:lvl4pPr marL="0" marR="0" indent="1371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4pPr>
            <a:lvl5pPr marL="0" marR="0" indent="18288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5pPr>
            <a:lvl6pPr marL="0" marR="0" indent="22860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6pPr>
            <a:lvl7pPr marL="0" marR="0" indent="27432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7pPr>
            <a:lvl8pPr marL="0" marR="0" indent="32004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8pPr>
            <a:lvl9pPr marL="0" marR="0" indent="3657600" algn="l" defTabSz="2438338" rtl="0" latinLnBrk="0">
              <a:lnSpc>
                <a:spcPct val="80000"/>
              </a:lnSpc>
              <a:spcBef>
                <a:spcPts val="0"/>
              </a:spcBef>
              <a:spcAft>
                <a:spcPts val="0"/>
              </a:spcAft>
              <a:buClrTx/>
              <a:buSzTx/>
              <a:buFontTx/>
              <a:buNone/>
              <a:tabLst/>
              <a:defRPr sz="8500" b="0" i="0" u="none" strike="noStrike" cap="none" spc="-170" baseline="0">
                <a:solidFill>
                  <a:srgbClr val="261E93"/>
                </a:solidFill>
                <a:uFillTx/>
                <a:latin typeface="+mn-lt"/>
                <a:ea typeface="+mn-ea"/>
                <a:cs typeface="+mn-cs"/>
                <a:sym typeface="Arial"/>
              </a:defRPr>
            </a:lvl9pPr>
          </a:lstStyle>
          <a:p>
            <a:pPr hangingPunct="1"/>
            <a:r>
              <a:rPr lang="en-GB" dirty="0">
                <a:latin typeface="Rebond Grotesque" pitchFamily="2" charset="77"/>
                <a:ea typeface="Rebond Grotesque" pitchFamily="2" charset="77"/>
              </a:rPr>
              <a:t>Passport</a:t>
            </a:r>
          </a:p>
        </p:txBody>
      </p:sp>
      <p:pic>
        <p:nvPicPr>
          <p:cNvPr id="7" name="Picture 6">
            <a:extLst>
              <a:ext uri="{FF2B5EF4-FFF2-40B4-BE49-F238E27FC236}">
                <a16:creationId xmlns:a16="http://schemas.microsoft.com/office/drawing/2014/main" id="{73B8AFC4-93CD-47E7-8A70-E7DC36FDB4A8}"/>
              </a:ext>
            </a:extLst>
          </p:cNvPr>
          <p:cNvPicPr>
            <a:picLocks noChangeAspect="1"/>
          </p:cNvPicPr>
          <p:nvPr/>
        </p:nvPicPr>
        <p:blipFill>
          <a:blip r:embed="rId2"/>
          <a:stretch>
            <a:fillRect/>
          </a:stretch>
        </p:blipFill>
        <p:spPr>
          <a:xfrm>
            <a:off x="13911462" y="259392"/>
            <a:ext cx="9183295" cy="13095898"/>
          </a:xfrm>
          <a:prstGeom prst="rect">
            <a:avLst/>
          </a:prstGeom>
        </p:spPr>
      </p:pic>
      <p:pic>
        <p:nvPicPr>
          <p:cNvPr id="2" name="Picture 1">
            <a:extLst>
              <a:ext uri="{FF2B5EF4-FFF2-40B4-BE49-F238E27FC236}">
                <a16:creationId xmlns:a16="http://schemas.microsoft.com/office/drawing/2014/main" id="{AD0253AA-3D4E-5B60-089C-FF3B12DF96CC}"/>
              </a:ext>
            </a:extLst>
          </p:cNvPr>
          <p:cNvPicPr>
            <a:picLocks noChangeAspect="1"/>
          </p:cNvPicPr>
          <p:nvPr/>
        </p:nvPicPr>
        <p:blipFill rotWithShape="1">
          <a:blip r:embed="rId2"/>
          <a:srcRect l="7987" r="3059" b="76756"/>
          <a:stretch/>
        </p:blipFill>
        <p:spPr>
          <a:xfrm>
            <a:off x="612968" y="3089072"/>
            <a:ext cx="12414954" cy="4626178"/>
          </a:xfrm>
          <a:prstGeom prst="rect">
            <a:avLst/>
          </a:prstGeom>
        </p:spPr>
      </p:pic>
    </p:spTree>
    <p:extLst>
      <p:ext uri="{BB962C8B-B14F-4D97-AF65-F5344CB8AC3E}">
        <p14:creationId xmlns:p14="http://schemas.microsoft.com/office/powerpoint/2010/main" val="327148056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GB" b="0" dirty="0"/>
              <a:t>Team Roles</a:t>
            </a:r>
          </a:p>
        </p:txBody>
      </p:sp>
      <p:sp>
        <p:nvSpPr>
          <p:cNvPr id="4" name="Text Placeholder 3">
            <a:extLst>
              <a:ext uri="{FF2B5EF4-FFF2-40B4-BE49-F238E27FC236}">
                <a16:creationId xmlns:a16="http://schemas.microsoft.com/office/drawing/2014/main" id="{C7953B86-EDE4-4C2E-9622-14466BAA0D1A}"/>
              </a:ext>
            </a:extLst>
          </p:cNvPr>
          <p:cNvSpPr>
            <a:spLocks noGrp="1"/>
          </p:cNvSpPr>
          <p:nvPr>
            <p:ph type="body" idx="1"/>
          </p:nvPr>
        </p:nvSpPr>
        <p:spPr>
          <a:xfrm>
            <a:off x="1206500" y="3090704"/>
            <a:ext cx="10756901" cy="8256012"/>
          </a:xfrm>
        </p:spPr>
        <p:txBody>
          <a:bodyPr>
            <a:noAutofit/>
          </a:bodyPr>
          <a:lstStyle/>
          <a:p>
            <a:pPr marL="0" indent="0">
              <a:buNone/>
            </a:pPr>
            <a:r>
              <a:rPr lang="en-GB" sz="4400" b="0" dirty="0"/>
              <a:t>Project Manager: </a:t>
            </a:r>
            <a:br>
              <a:rPr lang="en-GB" sz="3600" b="0" dirty="0"/>
            </a:br>
            <a:r>
              <a:rPr lang="en-US" sz="3600" b="0" dirty="0"/>
              <a:t>Helps other members of the team to gather examples and evidence using various resources, including the workshops, and reports back on this as part of the presentation.</a:t>
            </a:r>
          </a:p>
          <a:p>
            <a:pPr marL="0" indent="0">
              <a:buNone/>
            </a:pPr>
            <a:r>
              <a:rPr lang="en-GB" sz="4400" b="0" dirty="0"/>
              <a:t>Research Manager: </a:t>
            </a:r>
            <a:br>
              <a:rPr lang="en-GB" sz="3600" b="0" dirty="0"/>
            </a:br>
            <a:r>
              <a:rPr lang="en-US" sz="3600" b="0" dirty="0"/>
              <a:t>Ensures that the implications of the design ideas are thought through. Responsible for researching the materials and technology required to make the design ideas work.</a:t>
            </a:r>
          </a:p>
          <a:p>
            <a:pPr marL="0" indent="0">
              <a:buNone/>
            </a:pPr>
            <a:r>
              <a:rPr lang="en-GB" sz="4400" b="0" dirty="0"/>
              <a:t>Engineer: </a:t>
            </a:r>
            <a:br>
              <a:rPr lang="en-GB" sz="3600" b="0" dirty="0"/>
            </a:br>
            <a:r>
              <a:rPr lang="en-US" sz="3600" b="0" dirty="0"/>
              <a:t>Responsible for ensuring that the team communicates its ideas effectively when presenting to the other teams, and responsible for coordinating the presentation.</a:t>
            </a:r>
          </a:p>
          <a:p>
            <a:pPr marL="0" indent="0">
              <a:buNone/>
            </a:pPr>
            <a:endParaRPr lang="en-GB" sz="3600" b="0" dirty="0"/>
          </a:p>
        </p:txBody>
      </p:sp>
      <p:sp>
        <p:nvSpPr>
          <p:cNvPr id="3" name="Text Placeholder 3">
            <a:extLst>
              <a:ext uri="{FF2B5EF4-FFF2-40B4-BE49-F238E27FC236}">
                <a16:creationId xmlns:a16="http://schemas.microsoft.com/office/drawing/2014/main" id="{C8CC5CC4-0F4D-8BF8-8923-822FB3E2EFE9}"/>
              </a:ext>
            </a:extLst>
          </p:cNvPr>
          <p:cNvSpPr txBox="1">
            <a:spLocks/>
          </p:cNvSpPr>
          <p:nvPr/>
        </p:nvSpPr>
        <p:spPr>
          <a:xfrm>
            <a:off x="12420600" y="3090704"/>
            <a:ext cx="109855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609600" marR="0" indent="-609600" algn="l" defTabSz="2438338" rtl="0" latinLnBrk="0">
              <a:lnSpc>
                <a:spcPct val="90000"/>
              </a:lnSpc>
              <a:spcBef>
                <a:spcPts val="4500"/>
              </a:spcBef>
              <a:spcAft>
                <a:spcPts val="0"/>
              </a:spcAft>
              <a:buClrTx/>
              <a:buSzPct val="123000"/>
              <a:buFontTx/>
              <a:buChar char="•"/>
              <a:tabLst/>
              <a:defRPr sz="4800" b="1" i="0" u="none" strike="noStrike" cap="none" spc="0" baseline="0">
                <a:solidFill>
                  <a:srgbClr val="261E93"/>
                </a:solidFill>
                <a:uFillTx/>
                <a:latin typeface="Rebond Grotesque" pitchFamily="2" charset="77"/>
                <a:ea typeface="Rebond Grotesque" pitchFamily="2" charset="77"/>
                <a:cs typeface="+mn-cs"/>
                <a:sym typeface="Arial"/>
              </a:defRPr>
            </a:lvl1pPr>
            <a:lvl2pPr marL="1219200" marR="0" indent="-609600" algn="l" defTabSz="2438338" rtl="0" latinLnBrk="0">
              <a:lnSpc>
                <a:spcPct val="90000"/>
              </a:lnSpc>
              <a:spcBef>
                <a:spcPts val="4500"/>
              </a:spcBef>
              <a:spcAft>
                <a:spcPts val="0"/>
              </a:spcAft>
              <a:buClrTx/>
              <a:buSzPct val="123000"/>
              <a:buFontTx/>
              <a:buChar char="•"/>
              <a:tabLst/>
              <a:defRPr sz="4800" b="1" i="0" u="none" strike="noStrike" cap="none" spc="0" baseline="0">
                <a:solidFill>
                  <a:srgbClr val="261E93"/>
                </a:solidFill>
                <a:uFillTx/>
                <a:latin typeface="Rebond Grotesque" pitchFamily="2" charset="77"/>
                <a:ea typeface="Rebond Grotesque" pitchFamily="2" charset="77"/>
                <a:cs typeface="+mn-cs"/>
                <a:sym typeface="Arial"/>
              </a:defRPr>
            </a:lvl2pPr>
            <a:lvl3pPr marL="1828800" marR="0" indent="-609600" algn="l" defTabSz="2438338" rtl="0" latinLnBrk="0">
              <a:lnSpc>
                <a:spcPct val="90000"/>
              </a:lnSpc>
              <a:spcBef>
                <a:spcPts val="4500"/>
              </a:spcBef>
              <a:spcAft>
                <a:spcPts val="0"/>
              </a:spcAft>
              <a:buClrTx/>
              <a:buSzPct val="123000"/>
              <a:buFontTx/>
              <a:buChar char="•"/>
              <a:tabLst/>
              <a:defRPr sz="4800" b="1" i="0" u="none" strike="noStrike" cap="none" spc="0" baseline="0">
                <a:solidFill>
                  <a:srgbClr val="261E93"/>
                </a:solidFill>
                <a:uFillTx/>
                <a:latin typeface="Rebond Grotesque" pitchFamily="2" charset="77"/>
                <a:ea typeface="Rebond Grotesque" pitchFamily="2" charset="77"/>
                <a:cs typeface="+mn-cs"/>
                <a:sym typeface="Arial"/>
              </a:defRPr>
            </a:lvl3pPr>
            <a:lvl4pPr marL="2438400" marR="0" indent="-609600" algn="l" defTabSz="2438338" rtl="0" latinLnBrk="0">
              <a:lnSpc>
                <a:spcPct val="90000"/>
              </a:lnSpc>
              <a:spcBef>
                <a:spcPts val="4500"/>
              </a:spcBef>
              <a:spcAft>
                <a:spcPts val="0"/>
              </a:spcAft>
              <a:buClrTx/>
              <a:buSzPct val="123000"/>
              <a:buFontTx/>
              <a:buChar char="•"/>
              <a:tabLst/>
              <a:defRPr sz="4800" b="1" i="0" u="none" strike="noStrike" cap="none" spc="0" baseline="0">
                <a:solidFill>
                  <a:srgbClr val="261E93"/>
                </a:solidFill>
                <a:uFillTx/>
                <a:latin typeface="Rebond Grotesque" pitchFamily="2" charset="77"/>
                <a:ea typeface="Rebond Grotesque" pitchFamily="2" charset="77"/>
                <a:cs typeface="+mn-cs"/>
                <a:sym typeface="Arial"/>
              </a:defRPr>
            </a:lvl4pPr>
            <a:lvl5pPr marL="3048000" marR="0" indent="-609600" algn="l" defTabSz="2438338" rtl="0" latinLnBrk="0">
              <a:lnSpc>
                <a:spcPct val="90000"/>
              </a:lnSpc>
              <a:spcBef>
                <a:spcPts val="4500"/>
              </a:spcBef>
              <a:spcAft>
                <a:spcPts val="0"/>
              </a:spcAft>
              <a:buClrTx/>
              <a:buSzPct val="123000"/>
              <a:buFontTx/>
              <a:buChar char="•"/>
              <a:tabLst/>
              <a:defRPr sz="4800" b="1" i="0" u="none" strike="noStrike" cap="none" spc="0" baseline="0">
                <a:solidFill>
                  <a:srgbClr val="261E93"/>
                </a:solidFill>
                <a:uFillTx/>
                <a:latin typeface="Rebond Grotesque" pitchFamily="2" charset="77"/>
                <a:ea typeface="Rebond Grotesque" pitchFamily="2" charset="77"/>
                <a:cs typeface="+mn-cs"/>
                <a:sym typeface="Arial"/>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261E93"/>
                </a:solidFill>
                <a:uFillTx/>
                <a:latin typeface="+mn-lt"/>
                <a:ea typeface="+mn-ea"/>
                <a:cs typeface="+mn-cs"/>
                <a:sym typeface="Arial"/>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261E93"/>
                </a:solidFill>
                <a:uFillTx/>
                <a:latin typeface="+mn-lt"/>
                <a:ea typeface="+mn-ea"/>
                <a:cs typeface="+mn-cs"/>
                <a:sym typeface="Arial"/>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261E93"/>
                </a:solidFill>
                <a:uFillTx/>
                <a:latin typeface="+mn-lt"/>
                <a:ea typeface="+mn-ea"/>
                <a:cs typeface="+mn-cs"/>
                <a:sym typeface="Arial"/>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261E93"/>
                </a:solidFill>
                <a:uFillTx/>
                <a:latin typeface="+mn-lt"/>
                <a:ea typeface="+mn-ea"/>
                <a:cs typeface="+mn-cs"/>
                <a:sym typeface="Arial"/>
              </a:defRPr>
            </a:lvl9pPr>
          </a:lstStyle>
          <a:p>
            <a:pPr marL="0" indent="0">
              <a:buNone/>
            </a:pPr>
            <a:br>
              <a:rPr lang="en-GB" sz="4400" b="0" dirty="0"/>
            </a:br>
            <a:r>
              <a:rPr lang="en-GB" sz="4400" b="0" dirty="0"/>
              <a:t>Communications Manager: </a:t>
            </a:r>
            <a:br>
              <a:rPr lang="en-GB" sz="4400" b="0" dirty="0"/>
            </a:br>
            <a:r>
              <a:rPr lang="en-US" sz="3600" b="0" dirty="0"/>
              <a:t>Responsible for the physical design of the product.</a:t>
            </a:r>
          </a:p>
          <a:p>
            <a:pPr marL="0" indent="0">
              <a:buNone/>
            </a:pPr>
            <a:r>
              <a:rPr lang="en-GB" sz="4400" b="0" dirty="0"/>
              <a:t>Design Lead: </a:t>
            </a:r>
            <a:br>
              <a:rPr lang="en-GB" sz="4400" b="0" dirty="0"/>
            </a:br>
            <a:r>
              <a:rPr lang="en-US" sz="3600" b="0" dirty="0"/>
              <a:t>Responsible for developing a marketing plan and thinking about who this tool would be useful for, how and why.</a:t>
            </a:r>
          </a:p>
          <a:p>
            <a:pPr marL="0" indent="0">
              <a:buNone/>
            </a:pPr>
            <a:r>
              <a:rPr lang="en-GB" sz="4400" b="0" dirty="0"/>
              <a:t>Marketing Lead: </a:t>
            </a:r>
            <a:br>
              <a:rPr lang="en-GB" sz="4400" b="0" dirty="0"/>
            </a:br>
            <a:r>
              <a:rPr lang="en-US" sz="3600" b="0" dirty="0"/>
              <a:t>Responsible for developing a marketing plan and thinking about who this tool would </a:t>
            </a:r>
          </a:p>
        </p:txBody>
      </p:sp>
    </p:spTree>
    <p:extLst>
      <p:ext uri="{BB962C8B-B14F-4D97-AF65-F5344CB8AC3E}">
        <p14:creationId xmlns:p14="http://schemas.microsoft.com/office/powerpoint/2010/main" val="406666984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GB" b="0" dirty="0"/>
              <a:t>John Smeaton Discovery project.</a:t>
            </a:r>
          </a:p>
        </p:txBody>
      </p:sp>
      <p:graphicFrame>
        <p:nvGraphicFramePr>
          <p:cNvPr id="6" name="Table 5">
            <a:extLst>
              <a:ext uri="{FF2B5EF4-FFF2-40B4-BE49-F238E27FC236}">
                <a16:creationId xmlns:a16="http://schemas.microsoft.com/office/drawing/2014/main" id="{3A0FB631-4DFA-4BC5-BB13-0EFE101E2D7B}"/>
              </a:ext>
            </a:extLst>
          </p:cNvPr>
          <p:cNvGraphicFramePr>
            <a:graphicFrameLocks noGrp="1"/>
          </p:cNvGraphicFramePr>
          <p:nvPr>
            <p:extLst>
              <p:ext uri="{D42A27DB-BD31-4B8C-83A1-F6EECF244321}">
                <p14:modId xmlns:p14="http://schemas.microsoft.com/office/powerpoint/2010/main" val="447178188"/>
              </p:ext>
            </p:extLst>
          </p:nvPr>
        </p:nvGraphicFramePr>
        <p:xfrm>
          <a:off x="1206499" y="2512664"/>
          <a:ext cx="21970999" cy="10714683"/>
        </p:xfrm>
        <a:graphic>
          <a:graphicData uri="http://schemas.openxmlformats.org/drawingml/2006/table">
            <a:tbl>
              <a:tblPr>
                <a:tableStyleId>{5C22544A-7EE6-4342-B048-85BDC9FD1C3A}</a:tableStyleId>
              </a:tblPr>
              <a:tblGrid>
                <a:gridCol w="5600701">
                  <a:extLst>
                    <a:ext uri="{9D8B030D-6E8A-4147-A177-3AD203B41FA5}">
                      <a16:colId xmlns:a16="http://schemas.microsoft.com/office/drawing/2014/main" val="1062200448"/>
                    </a:ext>
                  </a:extLst>
                </a:gridCol>
                <a:gridCol w="13900107">
                  <a:extLst>
                    <a:ext uri="{9D8B030D-6E8A-4147-A177-3AD203B41FA5}">
                      <a16:colId xmlns:a16="http://schemas.microsoft.com/office/drawing/2014/main" val="1432077883"/>
                    </a:ext>
                  </a:extLst>
                </a:gridCol>
                <a:gridCol w="2470191">
                  <a:extLst>
                    <a:ext uri="{9D8B030D-6E8A-4147-A177-3AD203B41FA5}">
                      <a16:colId xmlns:a16="http://schemas.microsoft.com/office/drawing/2014/main" val="1058886980"/>
                    </a:ext>
                  </a:extLst>
                </a:gridCol>
              </a:tblGrid>
              <a:tr h="591820">
                <a:tc>
                  <a:txBody>
                    <a:bodyPr/>
                    <a:lstStyle/>
                    <a:p>
                      <a:pPr algn="ct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ACTIVITY</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L w="38100" cap="flat" cmpd="sng" algn="ctr">
                      <a:solidFill>
                        <a:srgbClr val="0070C0"/>
                      </a:solidFill>
                      <a:prstDash val="solid"/>
                      <a:round/>
                      <a:headEnd type="none" w="med" len="med"/>
                      <a:tailEnd type="none" w="med" len="med"/>
                    </a:lnL>
                    <a:lnT w="38100" cap="flat" cmpd="sng" algn="ctr">
                      <a:solidFill>
                        <a:srgbClr val="0070C0"/>
                      </a:solidFill>
                      <a:prstDash val="solid"/>
                      <a:round/>
                      <a:headEnd type="none" w="med" len="med"/>
                      <a:tailEnd type="none" w="med" len="med"/>
                    </a:lnT>
                  </a:tcPr>
                </a:tc>
                <a:tc>
                  <a:txBody>
                    <a:bodyPr/>
                    <a:lstStyle/>
                    <a:p>
                      <a:pPr algn="ct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DESCRIPTION</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T w="38100" cap="flat" cmpd="sng" algn="ctr">
                      <a:solidFill>
                        <a:srgbClr val="0070C0"/>
                      </a:solidFill>
                      <a:prstDash val="solid"/>
                      <a:round/>
                      <a:headEnd type="none" w="med" len="med"/>
                      <a:tailEnd type="none" w="med" len="med"/>
                    </a:lnT>
                  </a:tcPr>
                </a:tc>
                <a:tc>
                  <a:txBody>
                    <a:bodyPr/>
                    <a:lstStyle/>
                    <a:p>
                      <a:pP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TIMING</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tcPr>
                </a:tc>
                <a:extLst>
                  <a:ext uri="{0D108BD9-81ED-4DB2-BD59-A6C34878D82A}">
                    <a16:rowId xmlns:a16="http://schemas.microsoft.com/office/drawing/2014/main" val="4238758868"/>
                  </a:ext>
                </a:extLst>
              </a:tr>
              <a:tr h="1238916">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1. Introduction</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nchor="ctr">
                    <a:lnL w="38100" cap="flat" cmpd="sng" algn="ctr">
                      <a:solidFill>
                        <a:srgbClr val="0070C0"/>
                      </a:solidFill>
                      <a:prstDash val="solid"/>
                      <a:round/>
                      <a:headEnd type="none" w="med" len="med"/>
                      <a:tailEnd type="none" w="med" len="med"/>
                    </a:lnL>
                  </a:tcPr>
                </a:tc>
                <a:tc>
                  <a:txBody>
                    <a:bodyPr/>
                    <a:lstStyle/>
                    <a:p>
                      <a:pPr algn="l">
                        <a:lnSpc>
                          <a:spcPct val="107000"/>
                        </a:lnSpc>
                        <a:spcAft>
                          <a:spcPts val="0"/>
                        </a:spcAft>
                      </a:pPr>
                      <a:r>
                        <a:rPr lang="en-GB" sz="3200" b="0" i="0">
                          <a:solidFill>
                            <a:schemeClr val="tx1">
                              <a:lumMod val="75000"/>
                            </a:schemeClr>
                          </a:solidFill>
                          <a:effectLst/>
                          <a:latin typeface="Rebond Grotesque" pitchFamily="2" charset="77"/>
                          <a:ea typeface="Rebond Grotesque" pitchFamily="2" charset="77"/>
                        </a:rPr>
                        <a:t>Using the presentation, students explore the context. The session leader introduces the day and divides students into teams.</a:t>
                      </a:r>
                      <a:endParaRPr lang="en-GB" sz="3200" b="0" i="0" dirty="0">
                        <a:solidFill>
                          <a:schemeClr val="tx1">
                            <a:lumMod val="75000"/>
                          </a:schemeClr>
                        </a:solidFill>
                        <a:effectLst/>
                        <a:latin typeface="Rebond Grotesque" pitchFamily="2" charset="77"/>
                        <a:ea typeface="Rebond Grotesque" pitchFamily="2" charset="77"/>
                      </a:endParaRPr>
                    </a:p>
                  </a:txBody>
                  <a:tcPr marL="91108" marR="91108" marT="0" marB="0"/>
                </a:tc>
                <a:tc>
                  <a:txBody>
                    <a:bodyPr/>
                    <a:lstStyle/>
                    <a:p>
                      <a:pP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20 </a:t>
                      </a:r>
                      <a:r>
                        <a:rPr lang="en-GB" sz="3200" b="0" dirty="0" err="1">
                          <a:solidFill>
                            <a:schemeClr val="tx1">
                              <a:lumMod val="75000"/>
                            </a:schemeClr>
                          </a:solidFill>
                          <a:effectLst/>
                          <a:latin typeface="Rebond Grotesque" pitchFamily="2" charset="77"/>
                          <a:ea typeface="Rebond Grotesque" pitchFamily="2" charset="77"/>
                        </a:rPr>
                        <a:t>mins</a:t>
                      </a:r>
                      <a:endParaRPr lang="en-GB" sz="3200" b="0" dirty="0">
                        <a:solidFill>
                          <a:schemeClr val="tx1">
                            <a:lumMod val="75000"/>
                          </a:schemeClr>
                        </a:solidFill>
                        <a:effectLst/>
                        <a:latin typeface="Rebond Grotesque" pitchFamily="2" charset="77"/>
                        <a:ea typeface="Rebond Grotesque" pitchFamily="2" charset="77"/>
                      </a:endParaRPr>
                    </a:p>
                    <a:p>
                      <a:pPr>
                        <a:lnSpc>
                          <a:spcPct val="107000"/>
                        </a:lnSpc>
                        <a:spcAft>
                          <a:spcPts val="0"/>
                        </a:spcAft>
                      </a:pP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293592991"/>
                  </a:ext>
                </a:extLst>
              </a:tr>
              <a:tr h="1064846">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2. Context</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nchor="ctr">
                    <a:lnL w="38100" cap="flat" cmpd="sng" algn="ctr">
                      <a:solidFill>
                        <a:srgbClr val="0070C0"/>
                      </a:solidFill>
                      <a:prstDash val="solid"/>
                      <a:round/>
                      <a:headEnd type="none" w="med" len="med"/>
                      <a:tailEnd type="none" w="med" len="med"/>
                    </a:lnL>
                  </a:tcPr>
                </a:tc>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Public spaces, accessibility and inclusive</a:t>
                      </a:r>
                      <a:r>
                        <a:rPr lang="en-GB" sz="3200" b="0" baseline="0" dirty="0">
                          <a:solidFill>
                            <a:schemeClr val="tx1">
                              <a:lumMod val="75000"/>
                            </a:schemeClr>
                          </a:solidFill>
                          <a:effectLst/>
                          <a:latin typeface="Rebond Grotesque" pitchFamily="2" charset="77"/>
                          <a:ea typeface="Rebond Grotesque" pitchFamily="2" charset="77"/>
                        </a:rPr>
                        <a:t> design.</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tc>
                <a:tc>
                  <a:txBody>
                    <a:bodyPr/>
                    <a:lstStyle/>
                    <a:p>
                      <a:pP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30 </a:t>
                      </a:r>
                      <a:r>
                        <a:rPr lang="en-GB" sz="3200" b="0" dirty="0" err="1">
                          <a:solidFill>
                            <a:schemeClr val="tx1">
                              <a:lumMod val="75000"/>
                            </a:schemeClr>
                          </a:solidFill>
                          <a:effectLst/>
                          <a:latin typeface="Rebond Grotesque" pitchFamily="2" charset="77"/>
                          <a:ea typeface="Rebond Grotesque" pitchFamily="2" charset="77"/>
                        </a:rPr>
                        <a:t>mins</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3366464958"/>
                  </a:ext>
                </a:extLst>
              </a:tr>
              <a:tr h="1080079">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3. Energy</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nchor="ctr">
                    <a:lnL w="38100" cap="flat" cmpd="sng" algn="ctr">
                      <a:solidFill>
                        <a:srgbClr val="0070C0"/>
                      </a:solidFill>
                      <a:prstDash val="solid"/>
                      <a:round/>
                      <a:headEnd type="none" w="med" len="med"/>
                      <a:tailEnd type="none" w="med" len="med"/>
                    </a:lnL>
                  </a:tcPr>
                </a:tc>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Teams study generating electricity and renewable energy – practical. </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tc>
                <a:tc>
                  <a:txBody>
                    <a:bodyPr/>
                    <a:lstStyle/>
                    <a:p>
                      <a:pP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20 </a:t>
                      </a:r>
                      <a:r>
                        <a:rPr lang="en-GB" sz="3200" b="0" dirty="0" err="1">
                          <a:solidFill>
                            <a:schemeClr val="tx1">
                              <a:lumMod val="75000"/>
                            </a:schemeClr>
                          </a:solidFill>
                          <a:effectLst/>
                          <a:latin typeface="Rebond Grotesque" pitchFamily="2" charset="77"/>
                          <a:ea typeface="Rebond Grotesque" pitchFamily="2" charset="77"/>
                        </a:rPr>
                        <a:t>mins</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2045172894"/>
                  </a:ext>
                </a:extLst>
              </a:tr>
              <a:tr h="1356948">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4. Research and design</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nchor="ctr">
                    <a:lnL w="38100" cap="flat" cmpd="sng" algn="ctr">
                      <a:solidFill>
                        <a:srgbClr val="0070C0"/>
                      </a:solidFill>
                      <a:prstDash val="solid"/>
                      <a:round/>
                      <a:headEnd type="none" w="med" len="med"/>
                      <a:tailEnd type="none" w="med" len="med"/>
                    </a:lnL>
                  </a:tcPr>
                </a:tc>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The teams work together to research and develop their chosen idea in response to the challenge.</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tc>
                <a:tc>
                  <a:txBody>
                    <a:bodyPr/>
                    <a:lstStyle/>
                    <a:p>
                      <a:pP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30 </a:t>
                      </a:r>
                      <a:r>
                        <a:rPr lang="en-GB" sz="3200" b="0" dirty="0">
                          <a:solidFill>
                            <a:schemeClr val="tx1">
                              <a:lumMod val="75000"/>
                            </a:schemeClr>
                          </a:solidFill>
                          <a:effectLst/>
                          <a:latin typeface="Rebond Grotesque" pitchFamily="2" charset="77"/>
                          <a:ea typeface="Rebond Grotesque" pitchFamily="2" charset="77"/>
                        </a:rPr>
                        <a:t>mins</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1447269672"/>
                  </a:ext>
                </a:extLst>
              </a:tr>
              <a:tr h="591820">
                <a:tc gridSpan="3">
                  <a:txBody>
                    <a:bodyPr/>
                    <a:lstStyle/>
                    <a:p>
                      <a:pPr algn="ct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BREAK</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tcPr>
                </a:tc>
                <a:tc hMerge="1">
                  <a:txBody>
                    <a:bodyPr/>
                    <a:lstStyle/>
                    <a:p>
                      <a:endParaRPr lang="en-GB"/>
                    </a:p>
                  </a:txBody>
                  <a:tcPr>
                    <a:lnL w="38100" cap="flat" cmpd="sng" algn="ctr">
                      <a:solidFill>
                        <a:srgbClr val="0070C0"/>
                      </a:solidFill>
                      <a:prstDash val="solid"/>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1381355293"/>
                  </a:ext>
                </a:extLst>
              </a:tr>
              <a:tr h="1190735">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5. Prototype, test, improve</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nchor="ctr">
                    <a:lnL w="38100" cap="flat" cmpd="sng" algn="ctr">
                      <a:solidFill>
                        <a:srgbClr val="0070C0"/>
                      </a:solidFill>
                      <a:prstDash val="solid"/>
                      <a:round/>
                      <a:headEnd type="none" w="med" len="med"/>
                      <a:tailEnd type="none" w="med" len="med"/>
                    </a:lnL>
                  </a:tcPr>
                </a:tc>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Teams test out their idea by creating a prototype. Teams prepare their presentations.</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tc>
                <a:tc>
                  <a:txBody>
                    <a:bodyPr/>
                    <a:lstStyle/>
                    <a:p>
                      <a:pP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2 hours</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2164925523"/>
                  </a:ext>
                </a:extLst>
              </a:tr>
              <a:tr h="591820">
                <a:tc gridSpan="3">
                  <a:txBody>
                    <a:bodyPr/>
                    <a:lstStyle/>
                    <a:p>
                      <a:pPr algn="ct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LUNCH</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tcPr>
                </a:tc>
                <a:tc hMerge="1">
                  <a:txBody>
                    <a:bodyPr/>
                    <a:lstStyle/>
                    <a:p>
                      <a:endParaRPr lang="en-GB"/>
                    </a:p>
                  </a:txBody>
                  <a:tcPr>
                    <a:lnL w="38100" cap="flat" cmpd="sng" algn="ctr">
                      <a:solidFill>
                        <a:srgbClr val="0070C0"/>
                      </a:solidFill>
                      <a:prstDash val="solid"/>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2429838714"/>
                  </a:ext>
                </a:extLst>
              </a:tr>
              <a:tr h="1816964">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6. Presentations</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nchor="ctr">
                    <a:lnL w="38100" cap="flat" cmpd="sng" algn="ctr">
                      <a:solidFill>
                        <a:srgbClr val="0070C0"/>
                      </a:solidFill>
                      <a:prstDash val="solid"/>
                      <a:round/>
                      <a:headEnd type="none" w="med" len="med"/>
                      <a:tailEnd type="none" w="med" len="med"/>
                    </a:lnL>
                  </a:tcPr>
                </a:tc>
                <a:tc>
                  <a:txBody>
                    <a:bodyPr/>
                    <a:lstStyle/>
                    <a:p>
                      <a:pPr algn="l">
                        <a:lnSpc>
                          <a:spcPct val="107000"/>
                        </a:lnSpc>
                        <a:spcAft>
                          <a:spcPts val="0"/>
                        </a:spcAft>
                      </a:pPr>
                      <a:r>
                        <a:rPr lang="en-GB" sz="3200" b="0" i="0">
                          <a:solidFill>
                            <a:schemeClr val="tx1">
                              <a:lumMod val="75000"/>
                            </a:schemeClr>
                          </a:solidFill>
                          <a:effectLst/>
                          <a:latin typeface="Rebond Grotesque" pitchFamily="2" charset="77"/>
                          <a:ea typeface="Rebond Grotesque" pitchFamily="2" charset="77"/>
                        </a:rPr>
                        <a:t>Teams finalise and deliver their five-minute presentations. </a:t>
                      </a:r>
                      <a:br>
                        <a:rPr lang="en-GB" sz="3200" b="0" i="0">
                          <a:solidFill>
                            <a:schemeClr val="tx1">
                              <a:lumMod val="75000"/>
                            </a:schemeClr>
                          </a:solidFill>
                          <a:effectLst/>
                          <a:latin typeface="Rebond Grotesque" pitchFamily="2" charset="77"/>
                          <a:ea typeface="Rebond Grotesque" pitchFamily="2" charset="77"/>
                        </a:rPr>
                      </a:br>
                      <a:r>
                        <a:rPr lang="en-GB" sz="3200" b="0" i="0">
                          <a:solidFill>
                            <a:schemeClr val="tx1">
                              <a:lumMod val="75000"/>
                            </a:schemeClr>
                          </a:solidFill>
                          <a:effectLst/>
                          <a:latin typeface="Rebond Grotesque" pitchFamily="2" charset="77"/>
                          <a:ea typeface="Rebond Grotesque" pitchFamily="2" charset="77"/>
                        </a:rPr>
                        <a:t>Teachers and students provide constructive feedback and have a chance to ask questions.</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tc>
                <a:tc>
                  <a:txBody>
                    <a:bodyPr/>
                    <a:lstStyle/>
                    <a:p>
                      <a:pP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1 hour</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R w="38100" cap="flat" cmpd="sng" algn="ctr">
                      <a:solidFill>
                        <a:srgbClr val="0070C0"/>
                      </a:solidFill>
                      <a:prstDash val="solid"/>
                      <a:round/>
                      <a:headEnd type="none" w="med" len="med"/>
                      <a:tailEnd type="none" w="med" len="med"/>
                    </a:lnR>
                  </a:tcPr>
                </a:tc>
                <a:extLst>
                  <a:ext uri="{0D108BD9-81ED-4DB2-BD59-A6C34878D82A}">
                    <a16:rowId xmlns:a16="http://schemas.microsoft.com/office/drawing/2014/main" val="742860562"/>
                  </a:ext>
                </a:extLst>
              </a:tr>
              <a:tr h="1190735">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Reflections</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nchor="ctr">
                    <a:lnL w="38100" cap="flat" cmpd="sng" algn="ctr">
                      <a:solidFill>
                        <a:srgbClr val="0070C0"/>
                      </a:solidFill>
                      <a:prstDash val="solid"/>
                      <a:round/>
                      <a:headEnd type="none" w="med" len="med"/>
                      <a:tailEnd type="none" w="med" len="med"/>
                    </a:lnL>
                    <a:lnB w="38100" cap="flat" cmpd="sng" algn="ctr">
                      <a:solidFill>
                        <a:srgbClr val="0070C0"/>
                      </a:solidFill>
                      <a:prstDash val="solid"/>
                      <a:round/>
                      <a:headEnd type="none" w="med" len="med"/>
                      <a:tailEnd type="none" w="med" len="med"/>
                    </a:lnB>
                  </a:tcPr>
                </a:tc>
                <a:tc>
                  <a:txBody>
                    <a:bodyPr/>
                    <a:lstStyle/>
                    <a:p>
                      <a:pPr algn="l">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Students reflect on their learning and complete their CREST Discovery passport.</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B w="38100" cap="flat" cmpd="sng" algn="ctr">
                      <a:solidFill>
                        <a:srgbClr val="0070C0"/>
                      </a:solidFill>
                      <a:prstDash val="solid"/>
                      <a:round/>
                      <a:headEnd type="none" w="med" len="med"/>
                      <a:tailEnd type="none" w="med" len="med"/>
                    </a:lnB>
                  </a:tcPr>
                </a:tc>
                <a:tc>
                  <a:txBody>
                    <a:bodyPr/>
                    <a:lstStyle/>
                    <a:p>
                      <a:pPr>
                        <a:lnSpc>
                          <a:spcPct val="107000"/>
                        </a:lnSpc>
                        <a:spcAft>
                          <a:spcPts val="0"/>
                        </a:spcAft>
                      </a:pPr>
                      <a:r>
                        <a:rPr lang="en-GB" sz="3200" b="0" i="0" dirty="0">
                          <a:solidFill>
                            <a:schemeClr val="tx1">
                              <a:lumMod val="75000"/>
                            </a:schemeClr>
                          </a:solidFill>
                          <a:effectLst/>
                          <a:latin typeface="Rebond Grotesque" pitchFamily="2" charset="77"/>
                          <a:ea typeface="Rebond Grotesque" pitchFamily="2" charset="77"/>
                        </a:rPr>
                        <a:t>10 mins </a:t>
                      </a:r>
                      <a:endParaRPr lang="en-GB" sz="3200" b="0" dirty="0">
                        <a:solidFill>
                          <a:schemeClr val="tx1">
                            <a:lumMod val="75000"/>
                          </a:schemeClr>
                        </a:solidFill>
                        <a:effectLst/>
                        <a:latin typeface="Rebond Grotesque" pitchFamily="2" charset="77"/>
                        <a:ea typeface="Rebond Grotesque" pitchFamily="2" charset="77"/>
                        <a:cs typeface="Times New Roman" panose="02020603050405020304" pitchFamily="18" charset="0"/>
                      </a:endParaRPr>
                    </a:p>
                  </a:txBody>
                  <a:tcPr marL="91108" marR="91108" marT="0" marB="0">
                    <a:lnR w="38100" cap="flat" cmpd="sng" algn="ctr">
                      <a:solidFill>
                        <a:srgbClr val="0070C0"/>
                      </a:solidFill>
                      <a:prstDash val="solid"/>
                      <a:round/>
                      <a:headEnd type="none" w="med" len="med"/>
                      <a:tailEnd type="none" w="med" len="med"/>
                    </a:lnR>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789491277"/>
                  </a:ext>
                </a:extLst>
              </a:tr>
            </a:tbl>
          </a:graphicData>
        </a:graphic>
      </p:graphicFrame>
    </p:spTree>
    <p:extLst>
      <p:ext uri="{BB962C8B-B14F-4D97-AF65-F5344CB8AC3E}">
        <p14:creationId xmlns:p14="http://schemas.microsoft.com/office/powerpoint/2010/main" val="95874972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GB" b="0" dirty="0"/>
              <a:t>The Brief</a:t>
            </a:r>
          </a:p>
        </p:txBody>
      </p:sp>
      <p:sp>
        <p:nvSpPr>
          <p:cNvPr id="6" name="Content Placeholder 2">
            <a:extLst>
              <a:ext uri="{FF2B5EF4-FFF2-40B4-BE49-F238E27FC236}">
                <a16:creationId xmlns:a16="http://schemas.microsoft.com/office/drawing/2014/main" id="{72CCE2C4-8283-49C4-B146-9A4AF352BA2E}"/>
              </a:ext>
            </a:extLst>
          </p:cNvPr>
          <p:cNvSpPr txBox="1">
            <a:spLocks/>
          </p:cNvSpPr>
          <p:nvPr/>
        </p:nvSpPr>
        <p:spPr>
          <a:xfrm>
            <a:off x="1206501" y="2543716"/>
            <a:ext cx="21297900" cy="3603084"/>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3600" dirty="0">
                <a:solidFill>
                  <a:srgbClr val="261E93"/>
                </a:solidFill>
                <a:latin typeface="Rebond Grotesque" pitchFamily="2" charset="77"/>
                <a:ea typeface="Calibri"/>
                <a:cs typeface="Calibri"/>
              </a:rPr>
              <a:t>You are developers working on Smeaton Park – a brand new public space celebrating the life and work of John Smeaton in your town. </a:t>
            </a:r>
          </a:p>
          <a:p>
            <a:r>
              <a:rPr lang="en-GB" sz="3600" dirty="0">
                <a:solidFill>
                  <a:srgbClr val="261E93"/>
                </a:solidFill>
                <a:latin typeface="Rebond Grotesque" pitchFamily="2" charset="77"/>
                <a:ea typeface="Calibri"/>
                <a:cs typeface="Calibri"/>
              </a:rPr>
              <a:t>Smeaton Park will be developed on a currently disused strip of land on an island in the middle of a river in the city centre.  </a:t>
            </a:r>
          </a:p>
          <a:p>
            <a:r>
              <a:rPr lang="en-GB" sz="3600" dirty="0">
                <a:solidFill>
                  <a:srgbClr val="261E93"/>
                </a:solidFill>
                <a:latin typeface="Rebond Grotesque" pitchFamily="2" charset="77"/>
                <a:ea typeface="Calibri"/>
                <a:cs typeface="Calibri"/>
              </a:rPr>
              <a:t>As a team of developers, you are interested in how you can use the water around the island to harness renewable energy and make the new park sustainable. </a:t>
            </a:r>
          </a:p>
          <a:p>
            <a:endParaRPr lang="en-GB" sz="2400" dirty="0">
              <a:solidFill>
                <a:srgbClr val="261E93"/>
              </a:solidFill>
              <a:latin typeface="Rebond Grotesque" pitchFamily="2" charset="77"/>
              <a:ea typeface="Calibri"/>
              <a:cs typeface="Calibri"/>
            </a:endParaRPr>
          </a:p>
        </p:txBody>
      </p:sp>
      <p:sp>
        <p:nvSpPr>
          <p:cNvPr id="7" name="Rectangle 6">
            <a:extLst>
              <a:ext uri="{FF2B5EF4-FFF2-40B4-BE49-F238E27FC236}">
                <a16:creationId xmlns:a16="http://schemas.microsoft.com/office/drawing/2014/main" id="{871C3F89-A6A9-4F34-B5A6-81B759BF556D}"/>
              </a:ext>
            </a:extLst>
          </p:cNvPr>
          <p:cNvSpPr/>
          <p:nvPr/>
        </p:nvSpPr>
        <p:spPr>
          <a:xfrm>
            <a:off x="1632209" y="6858000"/>
            <a:ext cx="12693391" cy="5509200"/>
          </a:xfrm>
          <a:prstGeom prst="rect">
            <a:avLst/>
          </a:prstGeom>
        </p:spPr>
        <p:txBody>
          <a:bodyPr wrap="square">
            <a:spAutoFit/>
          </a:bodyPr>
          <a:lstStyle/>
          <a:p>
            <a:pPr algn="l"/>
            <a:r>
              <a:rPr lang="en-GB" sz="3600" dirty="0">
                <a:latin typeface="Rebond Grotesque" pitchFamily="2" charset="77"/>
                <a:ea typeface="Calibri"/>
                <a:cs typeface="Calibri"/>
              </a:rPr>
              <a:t>You want the new park to serve the local community:</a:t>
            </a:r>
          </a:p>
          <a:p>
            <a:pPr algn="l"/>
            <a:endParaRPr lang="en-GB" sz="3600" dirty="0">
              <a:latin typeface="Rebond Grotesque" pitchFamily="2" charset="77"/>
              <a:ea typeface="Calibri"/>
              <a:cs typeface="Calibri"/>
            </a:endParaRPr>
          </a:p>
          <a:p>
            <a:pPr algn="l"/>
            <a:r>
              <a:rPr lang="en-GB" sz="4000" dirty="0">
                <a:latin typeface="Rebond Grotesque" pitchFamily="2" charset="77"/>
                <a:ea typeface="Calibri"/>
                <a:cs typeface="Calibri"/>
              </a:rPr>
              <a:t>57% of the local community don't own a car</a:t>
            </a:r>
          </a:p>
          <a:p>
            <a:pPr algn="l"/>
            <a:r>
              <a:rPr lang="en-GB" sz="4000" dirty="0">
                <a:latin typeface="Rebond Grotesque" pitchFamily="2" charset="77"/>
                <a:ea typeface="Calibri"/>
                <a:cs typeface="Calibri"/>
              </a:rPr>
              <a:t>40% of the local community are between 20-34 years old</a:t>
            </a:r>
          </a:p>
          <a:p>
            <a:pPr algn="l"/>
            <a:r>
              <a:rPr lang="en-GB" sz="4000" dirty="0">
                <a:latin typeface="Rebond Grotesque" pitchFamily="2" charset="77"/>
                <a:ea typeface="Calibri"/>
                <a:cs typeface="Calibri"/>
              </a:rPr>
              <a:t>46% of households are 1 resident households and are predominantly renters</a:t>
            </a:r>
          </a:p>
          <a:p>
            <a:pPr algn="l"/>
            <a:r>
              <a:rPr lang="en-GB" sz="4000" dirty="0">
                <a:latin typeface="Rebond Grotesque" pitchFamily="2" charset="77"/>
                <a:ea typeface="Calibri"/>
                <a:cs typeface="Calibri"/>
              </a:rPr>
              <a:t>In the local area, 83% of people have no access to a garden at home</a:t>
            </a:r>
          </a:p>
        </p:txBody>
      </p:sp>
      <p:pic>
        <p:nvPicPr>
          <p:cNvPr id="8" name="Picture 7">
            <a:extLst>
              <a:ext uri="{FF2B5EF4-FFF2-40B4-BE49-F238E27FC236}">
                <a16:creationId xmlns:a16="http://schemas.microsoft.com/office/drawing/2014/main" id="{32E7A797-7BC9-4070-BB35-CC4B9FBE2930}"/>
              </a:ext>
            </a:extLst>
          </p:cNvPr>
          <p:cNvPicPr>
            <a:picLocks noChangeAspect="1"/>
          </p:cNvPicPr>
          <p:nvPr/>
        </p:nvPicPr>
        <p:blipFill>
          <a:blip r:embed="rId2"/>
          <a:stretch>
            <a:fillRect/>
          </a:stretch>
        </p:blipFill>
        <p:spPr>
          <a:xfrm>
            <a:off x="15004827" y="6454602"/>
            <a:ext cx="7746963" cy="6246499"/>
          </a:xfrm>
          <a:prstGeom prst="rect">
            <a:avLst/>
          </a:prstGeom>
        </p:spPr>
      </p:pic>
    </p:spTree>
    <p:extLst>
      <p:ext uri="{BB962C8B-B14F-4D97-AF65-F5344CB8AC3E}">
        <p14:creationId xmlns:p14="http://schemas.microsoft.com/office/powerpoint/2010/main" val="34619186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noAutofit/>
          </a:bodyPr>
          <a:lstStyle/>
          <a:p>
            <a:r>
              <a:rPr lang="en-GB" sz="7900" b="0" dirty="0"/>
              <a:t>John Smeaton - “The Father of Civil Engineering”</a:t>
            </a:r>
          </a:p>
        </p:txBody>
      </p:sp>
      <p:sp>
        <p:nvSpPr>
          <p:cNvPr id="8" name="Text Placeholder 7">
            <a:extLst>
              <a:ext uri="{FF2B5EF4-FFF2-40B4-BE49-F238E27FC236}">
                <a16:creationId xmlns:a16="http://schemas.microsoft.com/office/drawing/2014/main" id="{7473EE13-FF89-438A-9941-CAC918EC5857}"/>
              </a:ext>
            </a:extLst>
          </p:cNvPr>
          <p:cNvSpPr>
            <a:spLocks noGrp="1"/>
          </p:cNvSpPr>
          <p:nvPr>
            <p:ph type="body" idx="1"/>
          </p:nvPr>
        </p:nvSpPr>
        <p:spPr>
          <a:xfrm>
            <a:off x="1206500" y="2639663"/>
            <a:ext cx="8699500" cy="7331942"/>
          </a:xfrm>
          <a:prstGeom prst="rect">
            <a:avLst/>
          </a:prstGeom>
          <a:ln w="28575">
            <a:noFill/>
          </a:ln>
        </p:spPr>
        <p:txBody>
          <a:bodyPr wrap="square">
            <a:spAutoFit/>
          </a:bodyPr>
          <a:lstStyle/>
          <a:p>
            <a:pPr marL="285750" indent="-285750">
              <a:buFont typeface="Arial" panose="020B0604020202020204" pitchFamily="34" charset="0"/>
              <a:buChar char="•"/>
            </a:pPr>
            <a:r>
              <a:rPr lang="en-GB" sz="4000" b="0" dirty="0">
                <a:solidFill>
                  <a:srgbClr val="0070C0"/>
                </a:solidFill>
                <a:cs typeface="Arial"/>
              </a:rPr>
              <a:t>Smeaton 300 </a:t>
            </a:r>
            <a:r>
              <a:rPr lang="en-GB" sz="4000" b="0" dirty="0">
                <a:cs typeface="Arial"/>
              </a:rPr>
              <a:t>celebrates the Leeds-born civil engineer in a series of events and activities across the city. </a:t>
            </a:r>
            <a:endParaRPr lang="en-US" sz="4000" b="0" dirty="0">
              <a:cs typeface="Calibri"/>
            </a:endParaRPr>
          </a:p>
          <a:p>
            <a:pPr marL="285750" indent="-285750">
              <a:buFont typeface="Arial" panose="020B0604020202020204" pitchFamily="34" charset="0"/>
              <a:buChar char="•"/>
            </a:pPr>
            <a:r>
              <a:rPr lang="en-GB" sz="4000" b="0" dirty="0">
                <a:cs typeface="Arial"/>
              </a:rPr>
              <a:t>Born in Leeds, his trailblazing civil engineering projects continue to shape the world around us today. </a:t>
            </a:r>
            <a:endParaRPr lang="en-GB" sz="4000" b="0" dirty="0">
              <a:cs typeface="Calibri" panose="020F0502020204030204"/>
            </a:endParaRPr>
          </a:p>
          <a:p>
            <a:pPr marL="285750" indent="-285750">
              <a:buFont typeface="Arial" panose="020B0604020202020204" pitchFamily="34" charset="0"/>
              <a:buChar char="•"/>
            </a:pPr>
            <a:r>
              <a:rPr lang="en-GB" sz="4000" b="0" dirty="0">
                <a:solidFill>
                  <a:srgbClr val="0070C0"/>
                </a:solidFill>
                <a:cs typeface="Arial"/>
              </a:rPr>
              <a:t>Smeaton 300 </a:t>
            </a:r>
            <a:r>
              <a:rPr lang="en-GB" sz="4000" b="0" dirty="0">
                <a:cs typeface="Arial"/>
              </a:rPr>
              <a:t>celebrates his life, legacy and influences all the way up to his 300th birthday on 8th June 2024. </a:t>
            </a:r>
            <a:endParaRPr lang="en-GB" sz="4000" b="0" dirty="0">
              <a:cs typeface="Calibri"/>
            </a:endParaRPr>
          </a:p>
        </p:txBody>
      </p:sp>
      <p:pic>
        <p:nvPicPr>
          <p:cNvPr id="9" name="Picture 6" descr="John Smeaton.jpg">
            <a:extLst>
              <a:ext uri="{FF2B5EF4-FFF2-40B4-BE49-F238E27FC236}">
                <a16:creationId xmlns:a16="http://schemas.microsoft.com/office/drawing/2014/main" id="{B4EC380E-8AB1-456A-83B5-7D56E2657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2499" y="2639663"/>
            <a:ext cx="5419128" cy="67985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ridge over a canal&#10;&#10;Description automatically generated">
            <a:extLst>
              <a:ext uri="{FF2B5EF4-FFF2-40B4-BE49-F238E27FC236}">
                <a16:creationId xmlns:a16="http://schemas.microsoft.com/office/drawing/2014/main" id="{1C7C779E-2483-4218-8287-77DDCF0D118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51785" y="2639663"/>
            <a:ext cx="7425715" cy="4766542"/>
          </a:xfrm>
          <a:prstGeom prst="rect">
            <a:avLst/>
          </a:prstGeom>
          <a:noFill/>
          <a:ln>
            <a:noFill/>
          </a:ln>
        </p:spPr>
      </p:pic>
    </p:spTree>
    <p:extLst>
      <p:ext uri="{BB962C8B-B14F-4D97-AF65-F5344CB8AC3E}">
        <p14:creationId xmlns:p14="http://schemas.microsoft.com/office/powerpoint/2010/main" val="26351341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GB" b="0" dirty="0"/>
              <a:t>Public Spaces</a:t>
            </a:r>
          </a:p>
        </p:txBody>
      </p:sp>
      <p:sp>
        <p:nvSpPr>
          <p:cNvPr id="4" name="Text Placeholder 3">
            <a:extLst>
              <a:ext uri="{FF2B5EF4-FFF2-40B4-BE49-F238E27FC236}">
                <a16:creationId xmlns:a16="http://schemas.microsoft.com/office/drawing/2014/main" id="{C7953B86-EDE4-4C2E-9622-14466BAA0D1A}"/>
              </a:ext>
            </a:extLst>
          </p:cNvPr>
          <p:cNvSpPr>
            <a:spLocks noGrp="1"/>
          </p:cNvSpPr>
          <p:nvPr>
            <p:ph type="body" idx="1"/>
          </p:nvPr>
        </p:nvSpPr>
        <p:spPr>
          <a:xfrm>
            <a:off x="1243445" y="2651878"/>
            <a:ext cx="20473555" cy="7481988"/>
          </a:xfrm>
        </p:spPr>
        <p:txBody>
          <a:bodyPr/>
          <a:lstStyle/>
          <a:p>
            <a:pPr marL="0" indent="0">
              <a:buNone/>
            </a:pPr>
            <a:r>
              <a:rPr lang="en-GB" sz="4800" b="0" dirty="0"/>
              <a:t>DISCUSSION:</a:t>
            </a:r>
          </a:p>
          <a:p>
            <a:pPr marL="342900" indent="-342900">
              <a:buFont typeface="Arial" panose="020B0604020202020204" pitchFamily="34" charset="0"/>
              <a:buChar char="•"/>
            </a:pPr>
            <a:r>
              <a:rPr lang="en-GB" sz="4800" b="0" dirty="0"/>
              <a:t>Who are they for?</a:t>
            </a:r>
          </a:p>
          <a:p>
            <a:pPr marL="342900" indent="-342900">
              <a:buFont typeface="Arial" panose="020B0604020202020204" pitchFamily="34" charset="0"/>
              <a:buChar char="•"/>
            </a:pPr>
            <a:r>
              <a:rPr lang="en-GB" sz="4800" b="0" dirty="0"/>
              <a:t>What are they for?</a:t>
            </a:r>
          </a:p>
          <a:p>
            <a:pPr marL="342900" indent="-342900">
              <a:buFont typeface="Arial" panose="020B0604020202020204" pitchFamily="34" charset="0"/>
              <a:buChar char="•"/>
            </a:pPr>
            <a:r>
              <a:rPr lang="en-GB" sz="4800" b="0" dirty="0">
                <a:solidFill>
                  <a:srgbClr val="0070C0"/>
                </a:solidFill>
              </a:rPr>
              <a:t>Complete Worksheet 1, Task A.</a:t>
            </a:r>
          </a:p>
          <a:p>
            <a:pPr marL="0" indent="0">
              <a:buNone/>
            </a:pPr>
            <a:endParaRPr lang="en-GB" b="0" dirty="0"/>
          </a:p>
        </p:txBody>
      </p:sp>
      <p:pic>
        <p:nvPicPr>
          <p:cNvPr id="6" name="Picture 5">
            <a:extLst>
              <a:ext uri="{FF2B5EF4-FFF2-40B4-BE49-F238E27FC236}">
                <a16:creationId xmlns:a16="http://schemas.microsoft.com/office/drawing/2014/main" id="{DAE08DA1-5C55-4516-A506-D9EAAB76E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7129" y="1872281"/>
            <a:ext cx="8754371" cy="5807658"/>
          </a:xfrm>
          <a:prstGeom prst="rect">
            <a:avLst/>
          </a:prstGeom>
        </p:spPr>
      </p:pic>
      <p:pic>
        <p:nvPicPr>
          <p:cNvPr id="7" name="Picture 6">
            <a:extLst>
              <a:ext uri="{FF2B5EF4-FFF2-40B4-BE49-F238E27FC236}">
                <a16:creationId xmlns:a16="http://schemas.microsoft.com/office/drawing/2014/main" id="{DEE71423-F13A-4155-BF75-0F9C8B6D8B0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1086" y="7952322"/>
            <a:ext cx="7571877" cy="5047918"/>
          </a:xfrm>
          <a:prstGeom prst="rect">
            <a:avLst/>
          </a:prstGeom>
          <a:noFill/>
          <a:ln>
            <a:noFill/>
          </a:ln>
        </p:spPr>
      </p:pic>
      <p:pic>
        <p:nvPicPr>
          <p:cNvPr id="8" name="Picture 7" descr="A child standing in a playground&#10;&#10;Description automatically generated">
            <a:extLst>
              <a:ext uri="{FF2B5EF4-FFF2-40B4-BE49-F238E27FC236}">
                <a16:creationId xmlns:a16="http://schemas.microsoft.com/office/drawing/2014/main" id="{FAEB42E6-E3AF-4919-8B5C-787927A69210}"/>
              </a:ext>
            </a:extLst>
          </p:cNvPr>
          <p:cNvPicPr/>
          <p:nvPr/>
        </p:nvPicPr>
        <p:blipFill rotWithShape="1">
          <a:blip r:embed="rId5" cstate="print">
            <a:extLst>
              <a:ext uri="{28A0092B-C50C-407E-A947-70E740481C1C}">
                <a14:useLocalDpi xmlns:a14="http://schemas.microsoft.com/office/drawing/2010/main" val="0"/>
              </a:ext>
            </a:extLst>
          </a:blip>
          <a:srcRect l="6784" r="6092"/>
          <a:stretch/>
        </p:blipFill>
        <p:spPr bwMode="auto">
          <a:xfrm>
            <a:off x="989445" y="7952322"/>
            <a:ext cx="7924800" cy="5047918"/>
          </a:xfrm>
          <a:prstGeom prst="rect">
            <a:avLst/>
          </a:prstGeom>
          <a:noFill/>
          <a:ln>
            <a:noFill/>
          </a:ln>
        </p:spPr>
      </p:pic>
      <p:pic>
        <p:nvPicPr>
          <p:cNvPr id="9" name="Picture 8" descr="An aerial view of a park and a road&#10;&#10;Description automatically generated">
            <a:extLst>
              <a:ext uri="{FF2B5EF4-FFF2-40B4-BE49-F238E27FC236}">
                <a16:creationId xmlns:a16="http://schemas.microsoft.com/office/drawing/2014/main" id="{132305D8-7A6C-4B57-A218-C7ED5017330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59804" y="7964733"/>
            <a:ext cx="6350367" cy="5035507"/>
          </a:xfrm>
          <a:prstGeom prst="rect">
            <a:avLst/>
          </a:prstGeom>
          <a:noFill/>
          <a:ln>
            <a:noFill/>
          </a:ln>
        </p:spPr>
      </p:pic>
    </p:spTree>
    <p:extLst>
      <p:ext uri="{BB962C8B-B14F-4D97-AF65-F5344CB8AC3E}">
        <p14:creationId xmlns:p14="http://schemas.microsoft.com/office/powerpoint/2010/main" val="64999204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GB" b="0" dirty="0"/>
              <a:t>Accessibility</a:t>
            </a:r>
          </a:p>
        </p:txBody>
      </p:sp>
      <p:sp>
        <p:nvSpPr>
          <p:cNvPr id="4" name="Text Placeholder 3">
            <a:extLst>
              <a:ext uri="{FF2B5EF4-FFF2-40B4-BE49-F238E27FC236}">
                <a16:creationId xmlns:a16="http://schemas.microsoft.com/office/drawing/2014/main" id="{C7953B86-EDE4-4C2E-9622-14466BAA0D1A}"/>
              </a:ext>
            </a:extLst>
          </p:cNvPr>
          <p:cNvSpPr>
            <a:spLocks noGrp="1"/>
          </p:cNvSpPr>
          <p:nvPr>
            <p:ph type="body" idx="1"/>
          </p:nvPr>
        </p:nvSpPr>
        <p:spPr>
          <a:xfrm>
            <a:off x="1206500" y="2559366"/>
            <a:ext cx="19710400" cy="4722715"/>
          </a:xfrm>
        </p:spPr>
        <p:txBody>
          <a:bodyPr/>
          <a:lstStyle/>
          <a:p>
            <a:pPr marL="0" indent="0">
              <a:lnSpc>
                <a:spcPct val="100000"/>
              </a:lnSpc>
              <a:buNone/>
            </a:pPr>
            <a:r>
              <a:rPr lang="en-GB" altLang="en-US" sz="4800" b="0" dirty="0"/>
              <a:t>The guiding principle of Inclusive Design is that all design: </a:t>
            </a:r>
            <a:br>
              <a:rPr lang="en-GB" altLang="en-US" sz="4800" b="0" dirty="0"/>
            </a:br>
            <a:r>
              <a:rPr lang="en-GB" altLang="en-US" sz="4800" b="0" dirty="0"/>
              <a:t>landscape, engineering, architectural, product or process, </a:t>
            </a:r>
            <a:br>
              <a:rPr lang="en-GB" altLang="en-US" sz="4800" b="0" dirty="0"/>
            </a:br>
            <a:r>
              <a:rPr lang="en-GB" altLang="en-US" sz="4800" b="0" dirty="0"/>
              <a:t>should respond to the greatest diversity of human needs possible. </a:t>
            </a:r>
          </a:p>
        </p:txBody>
      </p:sp>
      <p:pic>
        <p:nvPicPr>
          <p:cNvPr id="6" name="Picture 5" descr="A person sitting on a bicycle with a dog&#10;&#10;Description automatically generated">
            <a:extLst>
              <a:ext uri="{FF2B5EF4-FFF2-40B4-BE49-F238E27FC236}">
                <a16:creationId xmlns:a16="http://schemas.microsoft.com/office/drawing/2014/main" id="{044DF1E4-C5C1-4C04-A265-338DDB298C81}"/>
              </a:ext>
            </a:extLst>
          </p:cNvPr>
          <p:cNvPicPr/>
          <p:nvPr/>
        </p:nvPicPr>
        <p:blipFill rotWithShape="1">
          <a:blip r:embed="rId3" cstate="print">
            <a:extLst>
              <a:ext uri="{28A0092B-C50C-407E-A947-70E740481C1C}">
                <a14:useLocalDpi xmlns:a14="http://schemas.microsoft.com/office/drawing/2010/main" val="0"/>
              </a:ext>
            </a:extLst>
          </a:blip>
          <a:srcRect r="10672"/>
          <a:stretch/>
        </p:blipFill>
        <p:spPr bwMode="auto">
          <a:xfrm>
            <a:off x="732673" y="8384065"/>
            <a:ext cx="6174330" cy="4607724"/>
          </a:xfrm>
          <a:prstGeom prst="rect">
            <a:avLst/>
          </a:prstGeom>
          <a:noFill/>
          <a:ln>
            <a:noFill/>
          </a:ln>
        </p:spPr>
      </p:pic>
      <p:pic>
        <p:nvPicPr>
          <p:cNvPr id="7" name="Picture 6" descr="A person with a walker on the street&#10;&#10;Description automatically generated">
            <a:extLst>
              <a:ext uri="{FF2B5EF4-FFF2-40B4-BE49-F238E27FC236}">
                <a16:creationId xmlns:a16="http://schemas.microsoft.com/office/drawing/2014/main" id="{94AEC752-A89B-445E-AD30-5A6AE68703D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39011" y="5992772"/>
            <a:ext cx="4666011" cy="6999017"/>
          </a:xfrm>
          <a:prstGeom prst="rect">
            <a:avLst/>
          </a:prstGeom>
          <a:noFill/>
          <a:ln>
            <a:noFill/>
          </a:ln>
        </p:spPr>
      </p:pic>
      <p:pic>
        <p:nvPicPr>
          <p:cNvPr id="8" name="Picture 7" descr="A person sitting on a bench in a park&#10;&#10;Description automatically generated">
            <a:extLst>
              <a:ext uri="{FF2B5EF4-FFF2-40B4-BE49-F238E27FC236}">
                <a16:creationId xmlns:a16="http://schemas.microsoft.com/office/drawing/2014/main" id="{9D72F22F-A3F9-4BA6-920C-007E63B82A75}"/>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14095257" y="5992772"/>
            <a:ext cx="4666011" cy="6999017"/>
          </a:xfrm>
          <a:prstGeom prst="rect">
            <a:avLst/>
          </a:prstGeom>
          <a:noFill/>
          <a:ln>
            <a:noFill/>
          </a:ln>
        </p:spPr>
      </p:pic>
      <p:pic>
        <p:nvPicPr>
          <p:cNvPr id="9" name="Picture 8" descr="A person holding a cane&#10;&#10;Description automatically generated">
            <a:extLst>
              <a:ext uri="{FF2B5EF4-FFF2-40B4-BE49-F238E27FC236}">
                <a16:creationId xmlns:a16="http://schemas.microsoft.com/office/drawing/2014/main" id="{1E8E9CC4-FE92-4AE5-BA89-84ED80B5FEBD}"/>
              </a:ext>
            </a:extLst>
          </p:cNvPr>
          <p:cNvPicPr/>
          <p:nvPr/>
        </p:nvPicPr>
        <p:blipFill rotWithShape="1">
          <a:blip r:embed="rId6" cstate="print">
            <a:extLst>
              <a:ext uri="{28A0092B-C50C-407E-A947-70E740481C1C}">
                <a14:useLocalDpi xmlns:a14="http://schemas.microsoft.com/office/drawing/2010/main" val="0"/>
              </a:ext>
            </a:extLst>
          </a:blip>
          <a:srcRect l="4690" r="4009"/>
          <a:stretch/>
        </p:blipFill>
        <p:spPr bwMode="auto">
          <a:xfrm>
            <a:off x="7196277" y="8384065"/>
            <a:ext cx="6621237" cy="4607724"/>
          </a:xfrm>
          <a:prstGeom prst="rect">
            <a:avLst/>
          </a:prstGeom>
          <a:noFill/>
          <a:ln>
            <a:noFill/>
          </a:ln>
        </p:spPr>
      </p:pic>
    </p:spTree>
    <p:extLst>
      <p:ext uri="{BB962C8B-B14F-4D97-AF65-F5344CB8AC3E}">
        <p14:creationId xmlns:p14="http://schemas.microsoft.com/office/powerpoint/2010/main" val="224343308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9416-5250-4CAC-9873-AFB2435DD463}"/>
              </a:ext>
            </a:extLst>
          </p:cNvPr>
          <p:cNvSpPr>
            <a:spLocks noGrp="1"/>
          </p:cNvSpPr>
          <p:nvPr>
            <p:ph type="title"/>
          </p:nvPr>
        </p:nvSpPr>
        <p:spPr/>
        <p:txBody>
          <a:bodyPr/>
          <a:lstStyle/>
          <a:p>
            <a:r>
              <a:rPr lang="en-US" b="0" dirty="0"/>
              <a:t>Location and Access</a:t>
            </a:r>
            <a:endParaRPr lang="en-GB" b="0" dirty="0"/>
          </a:p>
        </p:txBody>
      </p:sp>
      <p:sp>
        <p:nvSpPr>
          <p:cNvPr id="4" name="Text Placeholder 3">
            <a:extLst>
              <a:ext uri="{FF2B5EF4-FFF2-40B4-BE49-F238E27FC236}">
                <a16:creationId xmlns:a16="http://schemas.microsoft.com/office/drawing/2014/main" id="{C7953B86-EDE4-4C2E-9622-14466BAA0D1A}"/>
              </a:ext>
            </a:extLst>
          </p:cNvPr>
          <p:cNvSpPr>
            <a:spLocks noGrp="1"/>
          </p:cNvSpPr>
          <p:nvPr>
            <p:ph type="body" idx="1"/>
          </p:nvPr>
        </p:nvSpPr>
        <p:spPr>
          <a:xfrm>
            <a:off x="1206500" y="11751937"/>
            <a:ext cx="21971000" cy="1476353"/>
          </a:xfrm>
        </p:spPr>
        <p:txBody>
          <a:bodyPr>
            <a:noAutofit/>
          </a:bodyPr>
          <a:lstStyle/>
          <a:p>
            <a:pPr marL="0" indent="0">
              <a:lnSpc>
                <a:spcPct val="100000"/>
              </a:lnSpc>
              <a:buNone/>
            </a:pPr>
            <a:r>
              <a:rPr lang="en-US" sz="4000" b="0" dirty="0">
                <a:cs typeface="Times New Roman" panose="02020603050405020304" pitchFamily="18" charset="0"/>
              </a:rPr>
              <a:t>Location map for Smeaton Park (</a:t>
            </a:r>
            <a:r>
              <a:rPr lang="en-US" sz="4000" b="0" dirty="0" err="1">
                <a:cs typeface="Times New Roman" panose="02020603050405020304" pitchFamily="18" charset="0"/>
              </a:rPr>
              <a:t>Fearn’s</a:t>
            </a:r>
            <a:r>
              <a:rPr lang="en-US" sz="4000" b="0" dirty="0">
                <a:cs typeface="Times New Roman" panose="02020603050405020304" pitchFamily="18" charset="0"/>
              </a:rPr>
              <a:t> Island) Leeds Dock. </a:t>
            </a:r>
            <a:br>
              <a:rPr lang="en-US" sz="4000" b="0" dirty="0">
                <a:cs typeface="Times New Roman" panose="02020603050405020304" pitchFamily="18" charset="0"/>
              </a:rPr>
            </a:br>
            <a:r>
              <a:rPr lang="en-US" sz="4000" b="0" dirty="0">
                <a:cs typeface="Times New Roman" panose="02020603050405020304" pitchFamily="18" charset="0"/>
              </a:rPr>
              <a:t>Where and how could you access the island?</a:t>
            </a:r>
          </a:p>
        </p:txBody>
      </p:sp>
      <p:pic>
        <p:nvPicPr>
          <p:cNvPr id="6" name="Picture 3">
            <a:extLst>
              <a:ext uri="{FF2B5EF4-FFF2-40B4-BE49-F238E27FC236}">
                <a16:creationId xmlns:a16="http://schemas.microsoft.com/office/drawing/2014/main" id="{41B6A894-7329-4877-B06D-EB6F5733FE7C}"/>
              </a:ext>
            </a:extLst>
          </p:cNvPr>
          <p:cNvPicPr>
            <a:picLocks noChangeAspect="1"/>
          </p:cNvPicPr>
          <p:nvPr/>
        </p:nvPicPr>
        <p:blipFill>
          <a:blip r:embed="rId3"/>
          <a:stretch>
            <a:fillRect/>
          </a:stretch>
        </p:blipFill>
        <p:spPr>
          <a:xfrm>
            <a:off x="1206500" y="2681423"/>
            <a:ext cx="12248717" cy="8901754"/>
          </a:xfrm>
          <a:prstGeom prst="rect">
            <a:avLst/>
          </a:prstGeom>
        </p:spPr>
      </p:pic>
      <p:grpSp>
        <p:nvGrpSpPr>
          <p:cNvPr id="7" name="Group 6">
            <a:extLst>
              <a:ext uri="{FF2B5EF4-FFF2-40B4-BE49-F238E27FC236}">
                <a16:creationId xmlns:a16="http://schemas.microsoft.com/office/drawing/2014/main" id="{7F424F75-482D-4B53-A049-852D397599C7}"/>
              </a:ext>
            </a:extLst>
          </p:cNvPr>
          <p:cNvGrpSpPr/>
          <p:nvPr/>
        </p:nvGrpSpPr>
        <p:grpSpPr>
          <a:xfrm>
            <a:off x="14582492" y="1404836"/>
            <a:ext cx="8673048" cy="4864488"/>
            <a:chOff x="8189325" y="349692"/>
            <a:chExt cx="3379509" cy="1895479"/>
          </a:xfrm>
        </p:grpSpPr>
        <p:pic>
          <p:nvPicPr>
            <p:cNvPr id="8" name="Picture 4">
              <a:extLst>
                <a:ext uri="{FF2B5EF4-FFF2-40B4-BE49-F238E27FC236}">
                  <a16:creationId xmlns:a16="http://schemas.microsoft.com/office/drawing/2014/main" id="{A5CBBFC2-9C9E-4FC9-9895-08D943DD1F17}"/>
                </a:ext>
              </a:extLst>
            </p:cNvPr>
            <p:cNvPicPr>
              <a:picLocks noChangeAspect="1"/>
            </p:cNvPicPr>
            <p:nvPr/>
          </p:nvPicPr>
          <p:blipFill>
            <a:blip r:embed="rId4"/>
            <a:stretch>
              <a:fillRect/>
            </a:stretch>
          </p:blipFill>
          <p:spPr>
            <a:xfrm>
              <a:off x="8189325" y="349692"/>
              <a:ext cx="3379509" cy="1895479"/>
            </a:xfrm>
            <a:prstGeom prst="rect">
              <a:avLst/>
            </a:prstGeom>
          </p:spPr>
        </p:pic>
        <p:sp>
          <p:nvSpPr>
            <p:cNvPr id="9" name="Rectangle 8">
              <a:extLst>
                <a:ext uri="{FF2B5EF4-FFF2-40B4-BE49-F238E27FC236}">
                  <a16:creationId xmlns:a16="http://schemas.microsoft.com/office/drawing/2014/main" id="{62EEE3A9-3759-46C3-AAB7-4796C95AA829}"/>
                </a:ext>
              </a:extLst>
            </p:cNvPr>
            <p:cNvSpPr/>
            <p:nvPr/>
          </p:nvSpPr>
          <p:spPr>
            <a:xfrm>
              <a:off x="8210874" y="386961"/>
              <a:ext cx="353122" cy="2230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Rebond Grotesque" pitchFamily="2" charset="77"/>
                <a:ea typeface="Rebond Grotesque" pitchFamily="2" charset="77"/>
              </a:endParaRPr>
            </a:p>
          </p:txBody>
        </p:sp>
      </p:grpSp>
      <p:grpSp>
        <p:nvGrpSpPr>
          <p:cNvPr id="10" name="Group 9">
            <a:extLst>
              <a:ext uri="{FF2B5EF4-FFF2-40B4-BE49-F238E27FC236}">
                <a16:creationId xmlns:a16="http://schemas.microsoft.com/office/drawing/2014/main" id="{4F366619-584A-405B-9E05-BBB83C1819FD}"/>
              </a:ext>
            </a:extLst>
          </p:cNvPr>
          <p:cNvGrpSpPr/>
          <p:nvPr/>
        </p:nvGrpSpPr>
        <p:grpSpPr>
          <a:xfrm>
            <a:off x="14582492" y="6580630"/>
            <a:ext cx="8637255" cy="4864488"/>
            <a:chOff x="8189325" y="2901156"/>
            <a:chExt cx="3379509" cy="1903334"/>
          </a:xfrm>
        </p:grpSpPr>
        <p:pic>
          <p:nvPicPr>
            <p:cNvPr id="11" name="Picture 5">
              <a:extLst>
                <a:ext uri="{FF2B5EF4-FFF2-40B4-BE49-F238E27FC236}">
                  <a16:creationId xmlns:a16="http://schemas.microsoft.com/office/drawing/2014/main" id="{82F981E5-D7B2-4A45-A61A-487E0E761C53}"/>
                </a:ext>
              </a:extLst>
            </p:cNvPr>
            <p:cNvPicPr>
              <a:picLocks noChangeAspect="1"/>
            </p:cNvPicPr>
            <p:nvPr/>
          </p:nvPicPr>
          <p:blipFill>
            <a:blip r:embed="rId5"/>
            <a:stretch>
              <a:fillRect/>
            </a:stretch>
          </p:blipFill>
          <p:spPr>
            <a:xfrm>
              <a:off x="8189325" y="2901156"/>
              <a:ext cx="3379509" cy="1903334"/>
            </a:xfrm>
            <a:prstGeom prst="rect">
              <a:avLst/>
            </a:prstGeom>
          </p:spPr>
        </p:pic>
        <p:sp>
          <p:nvSpPr>
            <p:cNvPr id="12" name="Rectangle 11">
              <a:extLst>
                <a:ext uri="{FF2B5EF4-FFF2-40B4-BE49-F238E27FC236}">
                  <a16:creationId xmlns:a16="http://schemas.microsoft.com/office/drawing/2014/main" id="{C85DB804-477A-4B0E-8825-BE8FE708794C}"/>
                </a:ext>
              </a:extLst>
            </p:cNvPr>
            <p:cNvSpPr/>
            <p:nvPr/>
          </p:nvSpPr>
          <p:spPr>
            <a:xfrm>
              <a:off x="8210873" y="2953319"/>
              <a:ext cx="353122" cy="223024"/>
            </a:xfrm>
            <a:prstGeom prst="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Rebond Grotesque" pitchFamily="2" charset="77"/>
                <a:ea typeface="Rebond Grotesque" pitchFamily="2" charset="77"/>
              </a:endParaRPr>
            </a:p>
          </p:txBody>
        </p:sp>
      </p:grpSp>
      <p:sp>
        <p:nvSpPr>
          <p:cNvPr id="13" name="Text Box 2">
            <a:extLst>
              <a:ext uri="{FF2B5EF4-FFF2-40B4-BE49-F238E27FC236}">
                <a16:creationId xmlns:a16="http://schemas.microsoft.com/office/drawing/2014/main" id="{55A1D735-5B3C-48FA-A672-B3CBD6E1223B}"/>
              </a:ext>
            </a:extLst>
          </p:cNvPr>
          <p:cNvSpPr txBox="1">
            <a:spLocks noChangeArrowheads="1"/>
          </p:cNvSpPr>
          <p:nvPr/>
        </p:nvSpPr>
        <p:spPr bwMode="auto">
          <a:xfrm>
            <a:off x="17526001" y="11799306"/>
            <a:ext cx="5930900" cy="83719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3200" dirty="0">
                <a:solidFill>
                  <a:srgbClr val="0563C1"/>
                </a:solidFill>
                <a:effectLst/>
                <a:latin typeface="Rebond Grotesque" pitchFamily="2" charset="77"/>
                <a:ea typeface="Rebond Grotesque" pitchFamily="2" charset="77"/>
                <a:cs typeface="Times New Roman" panose="02020603050405020304" pitchFamily="18" charset="0"/>
                <a:hlinkClick r:id="rId6"/>
              </a:rPr>
              <a:t>Link to Google </a:t>
            </a:r>
            <a:r>
              <a:rPr lang="en-US" sz="3200" dirty="0">
                <a:solidFill>
                  <a:srgbClr val="0563C1"/>
                </a:solidFill>
                <a:latin typeface="Rebond Grotesque" pitchFamily="2" charset="77"/>
                <a:ea typeface="Rebond Grotesque" pitchFamily="2" charset="77"/>
                <a:cs typeface="Times New Roman" panose="02020603050405020304" pitchFamily="18" charset="0"/>
                <a:hlinkClick r:id="rId6"/>
              </a:rPr>
              <a:t>M</a:t>
            </a:r>
            <a:r>
              <a:rPr lang="en-US" sz="3200" dirty="0">
                <a:solidFill>
                  <a:srgbClr val="0563C1"/>
                </a:solidFill>
                <a:effectLst/>
                <a:latin typeface="Rebond Grotesque" pitchFamily="2" charset="77"/>
                <a:ea typeface="Rebond Grotesque" pitchFamily="2" charset="77"/>
                <a:cs typeface="Times New Roman" panose="02020603050405020304" pitchFamily="18" charset="0"/>
                <a:hlinkClick r:id="rId6"/>
              </a:rPr>
              <a:t>aps location</a:t>
            </a:r>
            <a:endParaRPr lang="en-GB" sz="3200" dirty="0">
              <a:effectLst/>
              <a:latin typeface="Rebond Grotesque" pitchFamily="2" charset="77"/>
              <a:ea typeface="Rebond Grotesque" pitchFamily="2" charset="77"/>
              <a:cs typeface="Times New Roman" panose="02020603050405020304" pitchFamily="18" charset="0"/>
            </a:endParaRPr>
          </a:p>
        </p:txBody>
      </p:sp>
    </p:spTree>
    <p:extLst>
      <p:ext uri="{BB962C8B-B14F-4D97-AF65-F5344CB8AC3E}">
        <p14:creationId xmlns:p14="http://schemas.microsoft.com/office/powerpoint/2010/main" val="3456757850"/>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FFFFFF"/>
      </a:dk1>
      <a:lt1>
        <a:srgbClr val="261E93"/>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rial"/>
        <a:ea typeface="Arial"/>
        <a:cs typeface="Arial"/>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1E93"/>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rial"/>
        <a:ea typeface="Arial"/>
        <a:cs typeface="Arial"/>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61E93"/>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a165765-abab-47e8-b183-467eaa5f8791">
      <Terms xmlns="http://schemas.microsoft.com/office/infopath/2007/PartnerControls"/>
    </lcf76f155ced4ddcb4097134ff3c332f>
    <TaxCatchAll xmlns="ac5c2849-74a1-46d7-ad44-587ab7d0a8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1CE15E5B575949BF957F351B9FD86D" ma:contentTypeVersion="18" ma:contentTypeDescription="Create a new document." ma:contentTypeScope="" ma:versionID="b5b1a8a86024d6393338bb7406b2a1d7">
  <xsd:schema xmlns:xsd="http://www.w3.org/2001/XMLSchema" xmlns:xs="http://www.w3.org/2001/XMLSchema" xmlns:p="http://schemas.microsoft.com/office/2006/metadata/properties" xmlns:ns2="ac5c2849-74a1-46d7-ad44-587ab7d0a8b9" xmlns:ns3="4a165765-abab-47e8-b183-467eaa5f8791" targetNamespace="http://schemas.microsoft.com/office/2006/metadata/properties" ma:root="true" ma:fieldsID="1f91d810828a9e41215b291ad2e535be" ns2:_="" ns3:_="">
    <xsd:import namespace="ac5c2849-74a1-46d7-ad44-587ab7d0a8b9"/>
    <xsd:import namespace="4a165765-abab-47e8-b183-467eaa5f879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MediaServiceDocTag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5c2849-74a1-46d7-ad44-587ab7d0a8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b6722e-8b0f-476a-af75-d7aed9b5bbc3}" ma:internalName="TaxCatchAll" ma:showField="CatchAllData" ma:web="ac5c2849-74a1-46d7-ad44-587ab7d0a8b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165765-abab-47e8-b183-467eaa5f879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90830b-6321-4205-8fd0-8a030ac599f7" ma:termSetId="09814cd3-568e-fe90-9814-8d621ff8fb84" ma:anchorId="fba54fb3-c3e1-fe81-a776-ca4b69148c4d" ma:open="true" ma:isKeyword="false">
      <xsd:complexType>
        <xsd:sequence>
          <xsd:element ref="pc:Terms" minOccurs="0" maxOccurs="1"/>
        </xsd:sequence>
      </xsd:complexType>
    </xsd:element>
    <xsd:element name="MediaServiceDocTags" ma:index="24" nillable="true" ma:displayName="MediaServiceDocTags" ma:hidden="true" ma:internalName="MediaServiceDocTag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8FF9FD-A63E-4F7D-9873-050195C5BC81}">
  <ds:schemaRefs>
    <ds:schemaRef ds:uri="http://schemas.microsoft.com/sharepoint/v3/contenttype/forms"/>
  </ds:schemaRefs>
</ds:datastoreItem>
</file>

<file path=customXml/itemProps2.xml><?xml version="1.0" encoding="utf-8"?>
<ds:datastoreItem xmlns:ds="http://schemas.openxmlformats.org/officeDocument/2006/customXml" ds:itemID="{5CA86E54-E538-432C-8441-2C6DADCEBE9D}">
  <ds:schemaRefs>
    <ds:schemaRef ds:uri="http://schemas.microsoft.com/office/2006/metadata/properties"/>
    <ds:schemaRef ds:uri="http://purl.org/dc/elements/1.1/"/>
    <ds:schemaRef ds:uri="http://purl.org/dc/terms/"/>
    <ds:schemaRef ds:uri="http://purl.org/dc/dcmitype/"/>
    <ds:schemaRef ds:uri="c8133d46-b92c-44b6-89ef-1bc04f540f8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7e2cea3f-148f-47e4-bb37-80e18d368c2f"/>
  </ds:schemaRefs>
</ds:datastoreItem>
</file>

<file path=customXml/itemProps3.xml><?xml version="1.0" encoding="utf-8"?>
<ds:datastoreItem xmlns:ds="http://schemas.openxmlformats.org/officeDocument/2006/customXml" ds:itemID="{34B24F2E-0742-4879-81C9-6E54563F3A80}"/>
</file>

<file path=docProps/app.xml><?xml version="1.0" encoding="utf-8"?>
<Properties xmlns="http://schemas.openxmlformats.org/officeDocument/2006/extended-properties" xmlns:vt="http://schemas.openxmlformats.org/officeDocument/2006/docPropsVTypes">
  <TotalTime>874</TotalTime>
  <Words>2401</Words>
  <Application>Microsoft Office PowerPoint</Application>
  <PresentationFormat>Custom</PresentationFormat>
  <Paragraphs>182</Paragraphs>
  <Slides>25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Helvetica Neue</vt:lpstr>
      <vt:lpstr>Open Sans</vt:lpstr>
      <vt:lpstr>Poppins</vt:lpstr>
      <vt:lpstr>Rebond Grotesque</vt:lpstr>
      <vt:lpstr>Segoe UI</vt:lpstr>
      <vt:lpstr>Wingdings 3</vt:lpstr>
      <vt:lpstr>21_BasicWhite</vt:lpstr>
      <vt:lpstr>PowerPoint Presentation</vt:lpstr>
      <vt:lpstr>Discovery Award: Passport</vt:lpstr>
      <vt:lpstr>Team Roles</vt:lpstr>
      <vt:lpstr>John Smeaton Discovery project.</vt:lpstr>
      <vt:lpstr>The Brief</vt:lpstr>
      <vt:lpstr>John Smeaton - “The Father of Civil Engineering”</vt:lpstr>
      <vt:lpstr>Public Spaces</vt:lpstr>
      <vt:lpstr>Accessibility</vt:lpstr>
      <vt:lpstr>Location and Access</vt:lpstr>
      <vt:lpstr>Images from Google Maps</vt:lpstr>
      <vt:lpstr>Bridge Examples</vt:lpstr>
      <vt:lpstr>Quick Investigation: What is needed?</vt:lpstr>
      <vt:lpstr>Practical Investigation</vt:lpstr>
      <vt:lpstr>What are renewable energy sources?</vt:lpstr>
      <vt:lpstr>Which ones are most used?</vt:lpstr>
      <vt:lpstr>Hydropower</vt:lpstr>
      <vt:lpstr>PowerPoint Presentation</vt:lpstr>
      <vt:lpstr>PowerPoint Presentation</vt:lpstr>
      <vt:lpstr>Examples</vt:lpstr>
      <vt:lpstr>Hybrid Systems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Mumford</dc:creator>
  <cp:lastModifiedBy>Sarah Mumford</cp:lastModifiedBy>
  <cp:revision>27</cp:revision>
  <dcterms:modified xsi:type="dcterms:W3CDTF">2023-07-26T15:30:13Z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0x0101006F133B1673E5B64391B567A3A4BF9AB3</vt:lpwstr>
  </property>
  <property fmtid="{D5CDD505-2E9C-101B-9397-08002B2CF9AE}" pid="3" name="MediaServiceImageTags">
    <vt:lpwstr/>
  </property>
</Properties>
</file>